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1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21CCA"/>
    <a:srgbClr val="B917A6"/>
    <a:srgbClr val="BD29B6"/>
    <a:srgbClr val="CD19C4"/>
    <a:srgbClr val="BD2996"/>
    <a:srgbClr val="932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007" autoAdjust="0"/>
  </p:normalViewPr>
  <p:slideViewPr>
    <p:cSldViewPr>
      <p:cViewPr varScale="1">
        <p:scale>
          <a:sx n="119" d="100"/>
          <a:sy n="119" d="100"/>
        </p:scale>
        <p:origin x="2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ACC86-E1F4-4F08-A5AE-A86C7C6654BD}" type="datetimeFigureOut">
              <a:rPr lang="sr-Latn-RS" smtClean="0"/>
              <a:t>25.1.2024.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3AAE-1F04-43CC-99D3-14DB8B0985B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310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53AAE-1F04-43CC-99D3-14DB8B0985B0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841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AC5F-70A6-4533-985F-DE3056A42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923C6-5697-44D3-BCA4-147F7C731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EB7D-C875-41DB-912C-A74E9F2F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E5F-4CC4-4069-A955-9EF15603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A0F8D-C2B1-4295-A94F-775AE30A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083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94FE-F388-4F22-AAE6-8F5A82D9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C8DAF-DEAA-42CF-853D-70FAE4BB8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2E7B5-0548-4BF5-928F-65A84392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5A299-22BE-4B41-BF3D-336EBF64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11657-9836-4350-8DC4-C8AA17BE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458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FFBD4-5CAE-4811-8D9B-5F38BE574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BED80-2D17-463E-9392-F4F56AE79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D11BB-302F-4AC9-9C8F-7C3D2ADF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FBEA4-641E-4B53-A4AB-43E6A0B6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88A7C-D5EA-402D-8801-B3A5B7B3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218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33E0-0122-4740-AC88-12EE3067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DF9C-A4A5-487F-B060-9D3E55B7F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9190-B9D8-4328-9E61-C21D005D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9B75A-0CE1-4B0D-9E61-B4BBC1B9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D2A3-507F-4233-8674-C7350517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023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8955-8433-42FC-819E-568A2471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750FA-0772-4F49-8521-A57F574D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B0289-F705-4B13-9C62-379D9B4B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E8266-567A-4CC3-B50F-AEB9A555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5E897-EF34-43C1-AB48-4A6ECD16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892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641D-2A24-400A-8FB5-729960FD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1B0A-2DF8-4DB8-83EB-441DAEC30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573D0-0904-472E-8BA4-A75AF78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BB377-06D8-4D59-81FB-A4AF3BE4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A751E-2B32-4DC2-894C-E3009FF0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4570B-3663-4917-9D4F-12303F59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664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3408-80BD-4099-937F-07773684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D6396-6653-44F1-981E-891643C6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70E84-D67B-4348-96BA-5A148D82A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C23FB-02A1-440D-9506-B883015D0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6AD2B-C843-41F7-AED1-24137229F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E9DE0-0625-4D01-8050-6A47CFD7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0E0E5-04DD-4FEC-AC6A-9822D6DD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75B17-59D0-4D6A-AFE0-002C37DC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778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3B6A-7220-400D-81AE-A9EA318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1C90-6429-4FB0-A0C1-034F9080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D1E49-F16D-4D52-B8C7-66BB221A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B7ED1-8C9A-4A7A-BA2E-014163B8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677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B1706-A3B7-4939-96A6-FA57A68F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67C53-4622-4AB9-9F61-E68C58B0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706D-E305-41C3-91D9-6B05BD6C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755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224-A2B6-43F5-A566-922E36E3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ADD3-043F-4E4B-BFC9-CBE137D9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7B955-2F67-49DB-8265-8EE5B1FB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10D-7EC9-49DE-B63E-D12DBD47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9219F-A0B0-4BFA-945F-604431F2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36B13-9338-4BB5-A3A2-7FD37654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74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729A-02FB-4C09-9ADC-09E6E55C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2B1D5-B7D6-4D48-AD8A-1C82AE6DC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B4C93-EC2F-472A-8DF4-B888AA239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8B23-753D-4D1C-9B36-71A6366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4AA22-3E61-4901-8FF6-3D90B90D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B394B-5956-4EAD-A19E-505DC852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67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69B0A-2FA3-4D47-9050-3B5FE724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F2262-1FCE-4CE2-8560-3B33F93B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61B4-880A-4446-B1B6-81EED65B6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BAAB-5257-4897-9809-EC9D65E07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49DC-5412-4446-90A7-2A56DA782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839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gho/indicatorregistry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who.int/gho/indicatorregistry/App_Main/view_indicator.aspx?iid=140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hyperlink" Target="http://www.izjzv.org.r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jzv.org.rs/app/pas_nisu_za_nas/" TargetMode="External"/><Relationship Id="rId2" Type="http://schemas.openxmlformats.org/officeDocument/2006/relationships/hyperlink" Target="http://izjzv.org.rs/app/prev_PAS_u_skolama/RODITELJ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zjzv.org.rs/?lng=lat&amp;cir=0&amp;link=4-78" TargetMode="External"/><Relationship Id="rId5" Type="http://schemas.openxmlformats.org/officeDocument/2006/relationships/hyperlink" Target="http://izjzv.org.rs/app/ni1ni2anikako5/" TargetMode="External"/><Relationship Id="rId4" Type="http://schemas.openxmlformats.org/officeDocument/2006/relationships/hyperlink" Target="https://www.youtube.com/watch?v=Tdhd2eit1y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romocijazdravlja@izjzv.org.rs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hyperlink" Target="http://www.izjzv.org.rs/" TargetMode="External"/><Relationship Id="rId4" Type="http://schemas.openxmlformats.org/officeDocument/2006/relationships/hyperlink" Target="mailto:snezana.ukropina@izjzv.org.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513F-CA57-4F37-96AC-20604507E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14400" y="1122363"/>
            <a:ext cx="13868400" cy="2306638"/>
          </a:xfrm>
        </p:spPr>
        <p:txBody>
          <a:bodyPr>
            <a:noAutofit/>
          </a:bodyPr>
          <a:lstStyle/>
          <a:p>
            <a:pPr marL="1390015" marR="1381125" algn="l">
              <a:lnSpc>
                <a:spcPts val="4750"/>
              </a:lnSpc>
              <a:spcBef>
                <a:spcPts val="770"/>
              </a:spcBef>
            </a:pPr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Prevencija zloupotrebe alkohola kod mladih.                            Šta roditelji/staratelji mogu da urade?</a:t>
            </a:r>
            <a:endParaRPr lang="sr-Latn-R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DEE8A-529C-4251-B119-40A7F9C77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602038"/>
            <a:ext cx="11658600" cy="3179762"/>
          </a:xfrm>
        </p:spPr>
        <p:txBody>
          <a:bodyPr>
            <a:normAutofit fontScale="92500" lnSpcReduction="10000"/>
          </a:bodyPr>
          <a:lstStyle/>
          <a:p>
            <a:endParaRPr lang="sr-Latn-R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sr-Latn-R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. med. Snežana </a:t>
            </a:r>
            <a:r>
              <a:rPr lang="sr-Latn-R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Ukropina</a:t>
            </a:r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. socijalne medicine</a:t>
            </a:r>
          </a:p>
          <a:p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Načelnica Centra za promociju zdravlja</a:t>
            </a:r>
          </a:p>
          <a:p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Institut za javno zdravlje Vojvodine</a:t>
            </a:r>
          </a:p>
          <a:p>
            <a:endParaRPr lang="sr-Latn-RS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sr-Latn-R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endParaRPr lang="en-US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Programski zadatak Posebnog programa u oblasti javnog zdravlja</a:t>
            </a:r>
            <a:r>
              <a:rPr lang="sr-Cyrl-R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za APV u 2023. godini</a:t>
            </a:r>
            <a:r>
              <a:rPr lang="sr-Cyrl-R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Unapređenje zdravstvene pismenosti populacije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– „</a:t>
            </a:r>
            <a:r>
              <a:rPr lang="sr-Latn-R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Znanjem do zdravih izbora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endParaRPr lang="sr-Latn-R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2C6A5C7-46CB-42BF-AF33-21D4DA32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78908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958DF180-643D-40D2-B30D-B683061401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5617" y="329419"/>
            <a:ext cx="2007089" cy="7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34797"/>
            <a:ext cx="9202421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174490" marR="5080" indent="-1594485">
              <a:lnSpc>
                <a:spcPts val="3890"/>
              </a:lnSpc>
              <a:spcBef>
                <a:spcPts val="590"/>
              </a:spcBef>
            </a:pPr>
            <a:r>
              <a:rPr lang="fi-F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Šteta koja se pripisuje upotrebi alkoholnih pića</a:t>
            </a:r>
            <a:endParaRPr lang="sr-Latn-R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229309"/>
            <a:ext cx="11429999" cy="582787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39395" marR="1504315" indent="-227329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Alkohol je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vodeći faktor rizika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za više od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oboljenja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 	prevremenu smrtnost;</a:t>
            </a:r>
          </a:p>
          <a:p>
            <a:pPr marL="239395" marR="1504315" indent="-227329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Većina smrti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čiji je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doprinosni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činilac upotreba alkoholnih pića 	nastala je usled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ciroze jetre, raka, KVB i povreda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39395" marR="1504315" indent="-227329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evropskom regionu, alkohol se povezuje sa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svih uzroka smrtnosti;</a:t>
            </a:r>
          </a:p>
          <a:p>
            <a:pPr marL="239395" marR="1504315" indent="-227329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Najveća proporcija smrtnosti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koja se pripisuje alkoholu je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 	muškarcima dobi 20–39 godina;</a:t>
            </a:r>
          </a:p>
          <a:p>
            <a:pPr marL="239395" marR="1504315" indent="-227329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Šteta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drugima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ekonomski troškovi, nasilje (samoubistva, 	ubistva; porodično, partnersko...), saobraćajne nesreće, oštećenje 	imovine, seksualno nasilje, zlostavljanje i zanemarivanje dece...</a:t>
            </a:r>
          </a:p>
          <a:p>
            <a:pPr marL="239395" marR="1504315" indent="-227329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Šteta po društvo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 urušavanje ličnih i poslovnih odnosa, kriminalno 	ponašanje, gubitak produktivnosti, značajni troškovi zdravstvene 	zaštite, značajni troškovi dr. oblika osiguranja lica i imovine...</a:t>
            </a:r>
          </a:p>
          <a:p>
            <a:pPr marL="239395" marR="1504315" indent="-227329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1011" y="0"/>
            <a:ext cx="4856988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6542" y="1041653"/>
            <a:ext cx="3766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385"/>
              </a:spcBef>
            </a:pPr>
            <a:r>
              <a:rPr sz="1200" dirty="0" err="1">
                <a:latin typeface="Arial"/>
                <a:cs typeface="Arial"/>
              </a:rPr>
              <a:t>Извор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http://apps.who.int/gho/indicatorregistry</a:t>
            </a:r>
            <a:endParaRPr sz="1200" dirty="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/App_Main/view_indicator.aspx?iid=1403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9A118-7E9D-46B6-9797-F779B3810775}"/>
              </a:ext>
            </a:extLst>
          </p:cNvPr>
          <p:cNvSpPr txBox="1"/>
          <p:nvPr/>
        </p:nvSpPr>
        <p:spPr>
          <a:xfrm>
            <a:off x="1066800" y="35307"/>
            <a:ext cx="4572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spc="-10" dirty="0">
                <a:solidFill>
                  <a:srgbClr val="FF0000"/>
                </a:solidFill>
                <a:latin typeface="Arial"/>
                <a:cs typeface="Arial"/>
              </a:rPr>
              <a:t>Politike za kontrolu upotrebe </a:t>
            </a:r>
          </a:p>
          <a:p>
            <a:r>
              <a:rPr lang="sr-Latn-RS" sz="2000" b="1" spc="-10" dirty="0">
                <a:solidFill>
                  <a:srgbClr val="FF0000"/>
                </a:solidFill>
                <a:latin typeface="Arial"/>
                <a:cs typeface="Arial"/>
              </a:rPr>
              <a:t>alkoholnih pića u Evropskom regionu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9CD3C-FC28-4346-A077-09A6331B4569}"/>
              </a:ext>
            </a:extLst>
          </p:cNvPr>
          <p:cNvSpPr txBox="1"/>
          <p:nvPr/>
        </p:nvSpPr>
        <p:spPr>
          <a:xfrm>
            <a:off x="1371600" y="1041653"/>
            <a:ext cx="4038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Cyrl-RS" dirty="0"/>
          </a:p>
          <a:p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Politika kontrole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Ograničenja reklamiranja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Plasiranje proizvoda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 err="1">
                <a:solidFill>
                  <a:schemeClr val="tx1"/>
                </a:solidFill>
              </a:rPr>
              <a:t>Uzrasna</a:t>
            </a:r>
            <a:r>
              <a:rPr lang="sr-Latn-RS" b="1" dirty="0">
                <a:solidFill>
                  <a:schemeClr val="tx1"/>
                </a:solidFill>
              </a:rPr>
              <a:t> ograničenja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Aktivnosti u zajednici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Mere ograničenja vožnje pod dejstvom alkohola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Marketing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Mere koje se odnose na cene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Uslovi veleprodaje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Uslovi maloprodaje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Sponzorstvo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Promocija proizvoda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Monopoli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Uslovi za dobijanje dozvola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 err="1">
                <a:solidFill>
                  <a:schemeClr val="tx1"/>
                </a:solidFill>
              </a:rPr>
              <a:t>Akcizne</a:t>
            </a:r>
            <a:r>
              <a:rPr lang="sr-Latn-RS" b="1" dirty="0">
                <a:solidFill>
                  <a:schemeClr val="tx1"/>
                </a:solidFill>
              </a:rPr>
              <a:t> mere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Korišćenje na javnim mestima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b="1" dirty="0">
                <a:solidFill>
                  <a:schemeClr val="tx1"/>
                </a:solidFill>
              </a:rPr>
              <a:t>Oznake sa upozorenjima i informacijama za potrošače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089F-4C6C-4D31-B7D6-92550E2D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9" y="34797"/>
            <a:ext cx="10720425" cy="1969770"/>
          </a:xfrm>
        </p:spPr>
        <p:txBody>
          <a:bodyPr/>
          <a:lstStyle/>
          <a:p>
            <a:r>
              <a:rPr lang="sr-Latn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Roditeljske strategije korisne u prevenciji štetne i visokorizične upotrebe alkohola i </a:t>
            </a:r>
            <a:r>
              <a:rPr lang="sr-Latn-RS" sz="32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denormalizaciji</a:t>
            </a:r>
            <a:br>
              <a:rPr lang="sr-Cyrl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82DE-0FD3-443F-8A1A-E471CA89A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215991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    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  <a:p>
            <a:endParaRPr lang="sr-Latn-RS" dirty="0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1C8964BB-DC6F-458E-A78B-51915FF9B5BA}"/>
              </a:ext>
            </a:extLst>
          </p:cNvPr>
          <p:cNvPicPr>
            <a:picLocks noGrp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8273256" y="3383756"/>
            <a:ext cx="131445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15A910-2538-4C36-9064-DA2895D5C6BA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458200" cy="544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Lični primer: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Ne piti uopšte alkoholna pića ili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poznavati meru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(ne ličnu nego preporučenu: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potpuno zdrave ljude - 1 piće za žene, 2 za muškarce ne češće od 2 puta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nedeljno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nikada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prilikom učešća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saobraćaju ili na poslu, tokom trudnoće ili dojenja);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Ne konzumirati alkohol pred decom ili izbegavati;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Ne praviti sopstvena pića bez dozvole i ne kupovati od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neregistrovanih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proizvođača;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Ne slati decu da kupuju pića;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8CD36-A722-415C-86EB-3073861C176A}"/>
              </a:ext>
            </a:extLst>
          </p:cNvPr>
          <p:cNvSpPr txBox="1"/>
          <p:nvPr/>
        </p:nvSpPr>
        <p:spPr>
          <a:xfrm>
            <a:off x="6095999" y="4953000"/>
            <a:ext cx="3352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„Jedan od razloga zbog kojih ne pijem je taj što želim da znam kada se dobro provodim.“</a:t>
            </a:r>
          </a:p>
        </p:txBody>
      </p:sp>
    </p:spTree>
    <p:extLst>
      <p:ext uri="{BB962C8B-B14F-4D97-AF65-F5344CB8AC3E}">
        <p14:creationId xmlns:p14="http://schemas.microsoft.com/office/powerpoint/2010/main" val="318133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4797"/>
            <a:ext cx="11353799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524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Roditeljske strategije korisne u prevenciji štetne i visokorizične upotrebe alkohola i </a:t>
            </a:r>
            <a:r>
              <a:rPr lang="sr-Latn-RS" sz="32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denormalizaciji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9864" y="4820411"/>
            <a:ext cx="2590800" cy="20375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8902" y="1219200"/>
            <a:ext cx="10051898" cy="469615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240029" algn="l"/>
              </a:tabLst>
            </a:pPr>
            <a:r>
              <a:rPr lang="sr-Cyrl-R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Lični primer:</a:t>
            </a: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odvajati centralne i izložbene delove nameštaja u</a:t>
            </a: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dnevnim sobama za kolekciju alkoholnih pića; ne pričati pred decom pohvalno o “kolekciji”;</a:t>
            </a: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Pokazati primerom da su porodična i prijateljska druženja apsolutno moguća i lepa bez upotrebe alkoholnih pića;</a:t>
            </a: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slavama, svadbama, rođendanima... pokazati primerom da ovi događaji nisu nužno povezani sa upotrebom alkoholnih 	pića, odn. demonstrirati umerenost;</a:t>
            </a:r>
          </a:p>
          <a:p>
            <a:pPr marL="469900" indent="-45720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Ukoliko roditelj ima problem sa korišćenjem alkoholnih pića, pokazati primerom kako se otvoreno suočava sa problemom i rešava ga uz pomoć stručnjaka.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150063"/>
            <a:ext cx="10589818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524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Roditeljske strategije korisne u prevenciji štetne i visokorizične upotrebe alkohola i </a:t>
            </a:r>
            <a:r>
              <a:rPr lang="sr-Latn-RS" sz="32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denormalizaciji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200" y="4652298"/>
            <a:ext cx="2276586" cy="2185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4736590"/>
            <a:ext cx="2362200" cy="2110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1" y="1905000"/>
            <a:ext cx="10744200" cy="412484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48615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48615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 i nadzor provođenja slobodnog vremena</a:t>
            </a:r>
          </a:p>
          <a:p>
            <a:pPr marL="348615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486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kupovati uopšte a pogotovo ne velike količine alkoholnih pića za žurke, a zalihe skloniti;</a:t>
            </a:r>
          </a:p>
          <a:p>
            <a:pPr marL="348615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486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Povezati se sa nekoliko roditelja uoči izlaska ili žurke kako bi se deca pripremila na ograničenja a najbolje apstinenciju;</a:t>
            </a:r>
          </a:p>
          <a:p>
            <a:pPr marL="348615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486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Podučiti dete da na javnim mestima i žurkama, ukoliko pije, traži pića sa manjim % alkohola, u originalnom pakovanju (ili se lično uveri u način serviranja);</a:t>
            </a:r>
          </a:p>
          <a:p>
            <a:pPr marL="12700" marR="7854315" indent="91440">
              <a:lnSpc>
                <a:spcPct val="100000"/>
              </a:lnSpc>
              <a:spcBef>
                <a:spcPts val="1760"/>
              </a:spcBef>
            </a:pP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osuđujem te što piješ pa nemoj ni ti mene jer ne pijem.“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1400" y="4736591"/>
            <a:ext cx="2514600" cy="21011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" y="34797"/>
            <a:ext cx="10468991" cy="2007088"/>
          </a:xfrm>
          <a:prstGeom prst="rect">
            <a:avLst/>
          </a:prstGeom>
        </p:spPr>
        <p:txBody>
          <a:bodyPr vert="horz" wrap="square" lIns="0" tIns="209677" rIns="0" bIns="0" rtlCol="0">
            <a:spAutoFit/>
          </a:bodyPr>
          <a:lstStyle/>
          <a:p>
            <a:pPr marL="991235" marR="5080" indent="16510" algn="l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Roditeljske strategije korisne u prevenciji štetne i visokorizične upotrebe alkohola i </a:t>
            </a:r>
            <a:r>
              <a:rPr lang="sr-Latn-RS" sz="32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denormalizaciji</a:t>
            </a:r>
            <a:br>
              <a:rPr lang="sr-Latn-RS" sz="30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1031" y="4495798"/>
            <a:ext cx="2348483" cy="23469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8200" y="1828800"/>
            <a:ext cx="9067800" cy="4135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indent="-227329">
              <a:lnSpc>
                <a:spcPts val="3765"/>
              </a:lnSpc>
              <a:spcBef>
                <a:spcPts val="105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 i nadzor provođenja slobodnog </a:t>
            </a:r>
            <a:r>
              <a:rPr lang="sr-Latn-RS" sz="24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</a:t>
            </a:r>
            <a:r>
              <a:rPr lang="sr-Cyrl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</a:p>
          <a:p>
            <a:pPr marL="697230" marR="1073150" lvl="1" indent="-227329" algn="l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Podučiti dete da nikako ne upravlja motornim vozilom i biciklom ukoliko konzumira alkohol;</a:t>
            </a:r>
          </a:p>
          <a:p>
            <a:pPr marL="697230" marR="1073150" lvl="1" indent="-227329" algn="l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Podučiti dete da ne seda u vozilo sa vozačem za kojeg nije sigurno da nije uopšte konzumirao alkohol;</a:t>
            </a:r>
          </a:p>
          <a:p>
            <a:pPr marL="697230" marR="1073150" lvl="1" indent="-227329" algn="l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Omogućiti da dete uvek ima novac za javni prevoz ili taksi sa mesta zabave;</a:t>
            </a:r>
          </a:p>
          <a:p>
            <a:pPr marL="697230" marR="1073150" lvl="1" indent="-227329" algn="l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Podučiti dete da ako konzumira alkohol ne stupa u seks;</a:t>
            </a:r>
          </a:p>
          <a:p>
            <a:pPr marL="697230" marR="1073150" lvl="1" indent="-227329" algn="l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Afirmativno pričati o svim javnim službama koje mogu da pomognu (policija, hitna pomoć, zdravstvene ustanove...).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8" y="124713"/>
            <a:ext cx="10992511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524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Roditeljske strategije korisne u prevenciji štetne i visokorizične upotrebe alkohola i </a:t>
            </a:r>
            <a:r>
              <a:rPr lang="sr-Latn-RS" sz="32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denormalizaciji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489" y="1091004"/>
            <a:ext cx="9392311" cy="484235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97815" algn="l"/>
              </a:tabLst>
            </a:pPr>
            <a:r>
              <a:rPr lang="sr-Cyrl-RS" sz="2800" b="1" dirty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Normativna roditeljska edukacija: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Uzimanje </a:t>
            </a: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alakoholnih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pića nije znak ničije zrelosti;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“Pijenje radi opijanja” (</a:t>
            </a: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bindge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najopasnija vrsta upotrebe alkohola, naročito kod mladih; kod nekih nastaje i posle 2 pića;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Posledice teškog pijanstva: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trovanje do smrtnog ishoda;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trovanje sa zdravstvenim i psihološkim posledicama;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nesećanje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preuzete rizike u saobraćaju, seksu i odnosima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ljudima i imovini;</a:t>
            </a:r>
          </a:p>
          <a:p>
            <a:pPr marL="297815" indent="-28511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krivična odgovornost za određena učinjena dela je često i uvećana.</a:t>
            </a:r>
          </a:p>
          <a:p>
            <a:pPr marL="1155700" marR="3596640" lvl="2">
              <a:lnSpc>
                <a:spcPts val="2700"/>
              </a:lnSpc>
              <a:spcBef>
                <a:spcPts val="545"/>
              </a:spcBef>
              <a:tabLst>
                <a:tab pos="1384300" algn="l"/>
              </a:tabLst>
            </a:pPr>
            <a:endParaRPr lang="sr-Cyrl-RS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9259" y="4553710"/>
            <a:ext cx="27432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1638"/>
            <a:ext cx="1097280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651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Roditeljske strategije korisne u prevenciji štetne i visokorizične upotrebe alkohola i </a:t>
            </a:r>
            <a:r>
              <a:rPr lang="sr-Latn-RS" sz="32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denormalizaciji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533401"/>
            <a:ext cx="11673992" cy="64817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5"/>
              </a:spcBef>
              <a:tabLst>
                <a:tab pos="241300" algn="l"/>
              </a:tabLst>
            </a:pPr>
            <a:endParaRPr lang="sr-Latn-RS" sz="2000" dirty="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105"/>
              </a:spcBef>
              <a:tabLst>
                <a:tab pos="241300" algn="l"/>
              </a:tabLst>
            </a:pPr>
            <a:r>
              <a:rPr lang="sr-Cyrl-RS" sz="1600" b="1" dirty="0">
                <a:solidFill>
                  <a:srgbClr val="FF0000"/>
                </a:solidFill>
                <a:latin typeface="Arial"/>
                <a:cs typeface="Arial"/>
              </a:rPr>
              <a:t>    </a:t>
            </a: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Normativna roditeljska edukacija: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dirty="0">
                <a:latin typeface="Arial"/>
                <a:cs typeface="Arial"/>
              </a:rPr>
              <a:t>Objasniti detetu (i znati) da </a:t>
            </a: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uticaj alkoholnih pića zavisi od</a:t>
            </a:r>
            <a:r>
              <a:rPr lang="sr-Latn-RS" sz="1600" dirty="0">
                <a:latin typeface="Arial"/>
                <a:cs typeface="Arial"/>
              </a:rPr>
              <a:t>: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% alkohola</a:t>
            </a:r>
            <a:r>
              <a:rPr lang="sr-Latn-RS" sz="1600" b="1" dirty="0">
                <a:latin typeface="Arial"/>
                <a:cs typeface="Arial"/>
              </a:rPr>
              <a:t> u alkoholnim pićima</a:t>
            </a:r>
            <a:r>
              <a:rPr lang="sr-Latn-RS" sz="1600" dirty="0">
                <a:latin typeface="Arial"/>
                <a:cs typeface="Arial"/>
              </a:rPr>
              <a:t>*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Broja</a:t>
            </a:r>
            <a:r>
              <a:rPr lang="sr-Latn-RS" sz="1600" dirty="0">
                <a:latin typeface="Arial"/>
                <a:cs typeface="Arial"/>
              </a:rPr>
              <a:t> </a:t>
            </a:r>
            <a:r>
              <a:rPr lang="sr-Latn-RS" sz="1600" b="1" dirty="0" err="1">
                <a:latin typeface="Arial"/>
                <a:cs typeface="Arial"/>
              </a:rPr>
              <a:t>popijenih</a:t>
            </a:r>
            <a:r>
              <a:rPr lang="sr-Latn-RS" sz="1600" b="1" dirty="0">
                <a:latin typeface="Arial"/>
                <a:cs typeface="Arial"/>
              </a:rPr>
              <a:t> alkoholnih pića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dirty="0">
                <a:latin typeface="Arial"/>
                <a:cs typeface="Arial"/>
              </a:rPr>
              <a:t>(najčešće 1 tipično posluženje = 1 alkoholna jedinica ali to varira!)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Brzine pijenja </a:t>
            </a:r>
            <a:r>
              <a:rPr lang="sr-Latn-RS" sz="1600" dirty="0">
                <a:latin typeface="Arial"/>
                <a:cs typeface="Arial"/>
              </a:rPr>
              <a:t>(kraće vreme – jače dejstvo; </a:t>
            </a:r>
            <a:r>
              <a:rPr lang="sr-Latn-RS" sz="1600" dirty="0" err="1">
                <a:latin typeface="Arial"/>
                <a:cs typeface="Arial"/>
              </a:rPr>
              <a:t>maks</a:t>
            </a:r>
            <a:r>
              <a:rPr lang="sr-Latn-RS" sz="1600" dirty="0">
                <a:latin typeface="Arial"/>
                <a:cs typeface="Arial"/>
              </a:rPr>
              <a:t>. </a:t>
            </a:r>
            <a:r>
              <a:rPr lang="sr-Latn-RS" sz="1600" dirty="0" err="1">
                <a:latin typeface="Arial"/>
                <a:cs typeface="Arial"/>
              </a:rPr>
              <a:t>konc</a:t>
            </a:r>
            <a:r>
              <a:rPr lang="sr-Latn-RS" sz="1600" dirty="0">
                <a:latin typeface="Arial"/>
                <a:cs typeface="Arial"/>
              </a:rPr>
              <a:t>. za 30-60’)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Pola</a:t>
            </a:r>
            <a:r>
              <a:rPr lang="sr-Latn-RS"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r-Latn-RS" sz="1600" dirty="0">
                <a:latin typeface="Arial"/>
                <a:cs typeface="Arial"/>
              </a:rPr>
              <a:t>(žene više reaguju zbog manje TT i % vode u telu)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Telesne mase </a:t>
            </a:r>
            <a:r>
              <a:rPr lang="sr-Latn-RS" sz="1600" dirty="0">
                <a:latin typeface="Arial"/>
                <a:cs typeface="Arial"/>
              </a:rPr>
              <a:t>(manja težina – jače dejstvo)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Gladi</a:t>
            </a:r>
            <a:r>
              <a:rPr lang="sr-Latn-RS" sz="1600" dirty="0">
                <a:latin typeface="Arial"/>
                <a:cs typeface="Arial"/>
              </a:rPr>
              <a:t> (veća glad - jače dejstvo)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Vrste pojedene hrane </a:t>
            </a:r>
            <a:r>
              <a:rPr lang="sr-Latn-RS" sz="1600" dirty="0">
                <a:latin typeface="Arial"/>
                <a:cs typeface="Arial"/>
              </a:rPr>
              <a:t>(veće dejstvo alkohola ako je obrok bio kalorijski slab, pretežno </a:t>
            </a:r>
            <a:r>
              <a:rPr lang="sr-Latn-RS" sz="1600" dirty="0" err="1">
                <a:latin typeface="Arial"/>
                <a:cs typeface="Arial"/>
              </a:rPr>
              <a:t>ugljenohidratni</a:t>
            </a:r>
            <a:r>
              <a:rPr lang="sr-Latn-RS" sz="1600" dirty="0">
                <a:latin typeface="Arial"/>
                <a:cs typeface="Arial"/>
              </a:rPr>
              <a:t>, sladak ili voćni)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Umora</a:t>
            </a:r>
            <a:r>
              <a:rPr lang="sr-Latn-RS" sz="1600" dirty="0">
                <a:latin typeface="Arial"/>
                <a:cs typeface="Arial"/>
              </a:rPr>
              <a:t> (veće dejstvo alkohola ako je osoba fizički premorena ili neispavana);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Zdravstvenog stanja </a:t>
            </a:r>
            <a:r>
              <a:rPr lang="sr-Latn-RS" sz="1600" dirty="0">
                <a:latin typeface="Arial"/>
                <a:cs typeface="Arial"/>
              </a:rPr>
              <a:t>(neki lekovi za prehladu, alergiju, bol itd. se ne smeju kombinovati sa alkoholom; čitati uputstva);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Nasleđenih osobina </a:t>
            </a:r>
            <a:r>
              <a:rPr lang="sr-Latn-RS" sz="1600" dirty="0">
                <a:latin typeface="Arial"/>
                <a:cs typeface="Arial"/>
              </a:rPr>
              <a:t>(enzim alkoholna </a:t>
            </a:r>
            <a:r>
              <a:rPr lang="sr-Latn-RS" sz="1600" dirty="0" err="1">
                <a:latin typeface="Arial"/>
                <a:cs typeface="Arial"/>
              </a:rPr>
              <a:t>dehidrogenaza</a:t>
            </a:r>
            <a:r>
              <a:rPr lang="sr-Latn-RS" sz="1600" dirty="0">
                <a:latin typeface="Arial"/>
                <a:cs typeface="Arial"/>
              </a:rPr>
              <a:t>);</a:t>
            </a:r>
          </a:p>
          <a:p>
            <a:pPr marL="241300" indent="-228600">
              <a:lnSpc>
                <a:spcPts val="29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1600" b="1" dirty="0">
                <a:solidFill>
                  <a:srgbClr val="FF0000"/>
                </a:solidFill>
                <a:latin typeface="Arial"/>
                <a:cs typeface="Arial"/>
              </a:rPr>
              <a:t>Prethodnih iskustva </a:t>
            </a:r>
            <a:r>
              <a:rPr lang="sr-Latn-RS" sz="1600" dirty="0">
                <a:latin typeface="Arial"/>
                <a:cs typeface="Arial"/>
              </a:rPr>
              <a:t>itd.</a:t>
            </a:r>
          </a:p>
          <a:p>
            <a:pPr>
              <a:tabLst>
                <a:tab pos="241300" algn="l"/>
              </a:tabLst>
            </a:pPr>
            <a:r>
              <a:rPr lang="sr-Cyrl-RS" sz="1600" dirty="0">
                <a:latin typeface="Arial"/>
                <a:cs typeface="Arial"/>
              </a:rPr>
              <a:t>                                                                                        </a:t>
            </a:r>
            <a:r>
              <a:rPr lang="sr-Latn-RS" sz="1600" dirty="0">
                <a:latin typeface="Arial"/>
                <a:cs typeface="Arial"/>
              </a:rPr>
              <a:t>* Pivo: 2-6%; </a:t>
            </a:r>
            <a:r>
              <a:rPr lang="sr-Latn-RS" sz="1600" dirty="0" err="1">
                <a:latin typeface="Arial"/>
                <a:cs typeface="Arial"/>
              </a:rPr>
              <a:t>Alkopopsi</a:t>
            </a:r>
            <a:r>
              <a:rPr lang="sr-Latn-RS" sz="1600" dirty="0">
                <a:latin typeface="Arial"/>
                <a:cs typeface="Arial"/>
              </a:rPr>
              <a:t> (</a:t>
            </a:r>
            <a:r>
              <a:rPr lang="sr-Latn-RS" sz="1600" dirty="0" err="1">
                <a:latin typeface="Arial"/>
                <a:cs typeface="Arial"/>
              </a:rPr>
              <a:t>brizer</a:t>
            </a:r>
            <a:r>
              <a:rPr lang="sr-Latn-RS" sz="1600" dirty="0">
                <a:latin typeface="Arial"/>
                <a:cs typeface="Arial"/>
              </a:rPr>
              <a:t> i </a:t>
            </a:r>
            <a:r>
              <a:rPr lang="sr-Latn-RS" sz="1600" dirty="0" err="1">
                <a:latin typeface="Arial"/>
                <a:cs typeface="Arial"/>
              </a:rPr>
              <a:t>sl</a:t>
            </a:r>
            <a:r>
              <a:rPr lang="sr-Latn-RS" sz="1600" dirty="0">
                <a:latin typeface="Arial"/>
                <a:cs typeface="Arial"/>
              </a:rPr>
              <a:t>): oko 5%; Vino: 10-14%; Domaća</a:t>
            </a:r>
            <a:endParaRPr lang="sr-Cyrl-RS" sz="1600" dirty="0">
              <a:latin typeface="Arial"/>
              <a:cs typeface="Arial"/>
            </a:endParaRPr>
          </a:p>
          <a:p>
            <a:pPr>
              <a:tabLst>
                <a:tab pos="241300" algn="l"/>
              </a:tabLst>
            </a:pPr>
            <a:r>
              <a:rPr lang="sr-Cyrl-RS" sz="1600" dirty="0">
                <a:latin typeface="Arial"/>
                <a:cs typeface="Arial"/>
              </a:rPr>
              <a:t>                                                                                           </a:t>
            </a:r>
            <a:r>
              <a:rPr lang="sr-Latn-RS" sz="1600" dirty="0">
                <a:latin typeface="Arial"/>
                <a:cs typeface="Arial"/>
              </a:rPr>
              <a:t> alkoholna pića: 20-45%; viski, konjak: 30-50%; votka 60-80%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97865"/>
            <a:ext cx="929640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Ukoliko se roditelj odluči da testira urin deteta na prisustvo alkohola ili neke PAS: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328673"/>
            <a:ext cx="9704451" cy="3257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6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dobro je da se pre toga posavetuje sa stručnjakom</a:t>
            </a:r>
          </a:p>
          <a:p>
            <a:pPr marL="241300" indent="-228600">
              <a:lnSpc>
                <a:spcPts val="306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(izabranim lekarom, psihologom, psihijatrom) kako da postupi u slučaju + ili – rezultata testa;</a:t>
            </a:r>
          </a:p>
          <a:p>
            <a:pPr marL="241300" indent="-228600">
              <a:lnSpc>
                <a:spcPts val="306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ukoliko ne želi konsultaciju, dobro je da</a:t>
            </a:r>
          </a:p>
          <a:p>
            <a:pPr marL="241300" indent="-228600">
              <a:lnSpc>
                <a:spcPts val="306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analizira racionalne strategije koje će preduzeti u oba slučaja;</a:t>
            </a:r>
          </a:p>
          <a:p>
            <a:pPr marL="241300" indent="-228600">
              <a:lnSpc>
                <a:spcPts val="306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ne postupati ishitreno, nasilno i razjedinjenog</a:t>
            </a:r>
          </a:p>
          <a:p>
            <a:pPr marL="241300" indent="-228600">
              <a:lnSpc>
                <a:spcPts val="306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stava u odnosu na stručne preporuke, drugog roditelja i članove uže porodice.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5451346"/>
            <a:ext cx="1981200" cy="14066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9956" y="5125211"/>
            <a:ext cx="2638044" cy="17327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5125211"/>
            <a:ext cx="2638044" cy="17327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34797"/>
            <a:ext cx="10720425" cy="1240224"/>
          </a:xfrm>
          <a:prstGeom prst="rect">
            <a:avLst/>
          </a:prstGeom>
        </p:spPr>
        <p:txBody>
          <a:bodyPr vert="horz" wrap="square" lIns="0" tIns="103200" rIns="0" bIns="0" rtlCol="0">
            <a:spAutoFit/>
          </a:bodyPr>
          <a:lstStyle/>
          <a:p>
            <a:pPr marL="833119" algn="ctr">
              <a:lnSpc>
                <a:spcPts val="4705"/>
              </a:lnSpc>
              <a:spcBef>
                <a:spcPts val="95"/>
              </a:spcBef>
            </a:pP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Urinski skrining testovi</a:t>
            </a:r>
            <a:br>
              <a:rPr lang="sr-Latn-RS" sz="2400" b="1" dirty="0"/>
            </a:b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(testovi za brzo otkrivanje </a:t>
            </a:r>
            <a:r>
              <a:rPr lang="sr-Latn-R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metabolita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PAS u mokraći)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04947"/>
              </p:ext>
            </p:extLst>
          </p:nvPr>
        </p:nvGraphicFramePr>
        <p:xfrm>
          <a:off x="2057400" y="1524000"/>
          <a:ext cx="8154416" cy="471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1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lang="sr-Latn-RS" sz="1800" b="1" dirty="0">
                          <a:latin typeface="Arial"/>
                          <a:cs typeface="Arial"/>
                        </a:rPr>
                        <a:t>PAS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28420" marR="147320" indent="-11722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sr-Latn-RS" sz="1800" b="1" dirty="0">
                          <a:latin typeface="Arial"/>
                          <a:cs typeface="Arial"/>
                        </a:rPr>
                        <a:t>Približni vremenski limiti za detektovanje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Supstanca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dirty="0">
                          <a:latin typeface="Arial"/>
                          <a:cs typeface="Arial"/>
                        </a:rPr>
                        <a:t>Vremenski okvir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Alkohol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12h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Amfetamini/</a:t>
                      </a:r>
                      <a:r>
                        <a:rPr lang="sr-Latn-RS" sz="1800" b="1" spc="-10" dirty="0" err="1">
                          <a:latin typeface="Arial"/>
                          <a:cs typeface="Arial"/>
                        </a:rPr>
                        <a:t>metamfetamini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 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sr-Latn-RS" sz="1800" b="1" spc="-10" dirty="0" err="1">
                          <a:latin typeface="Arial"/>
                          <a:cs typeface="Arial"/>
                        </a:rPr>
                        <a:t>Benzodiazepini</a:t>
                      </a: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 (</a:t>
                      </a:r>
                      <a:r>
                        <a:rPr lang="sr-Latn-RS" sz="1800" b="1" spc="-10" dirty="0" err="1">
                          <a:latin typeface="Arial"/>
                          <a:cs typeface="Arial"/>
                        </a:rPr>
                        <a:t>kratkodelujući</a:t>
                      </a: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)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 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spc="-10" dirty="0" err="1">
                          <a:latin typeface="Arial"/>
                          <a:cs typeface="Arial"/>
                        </a:rPr>
                        <a:t>Benzodiazepini</a:t>
                      </a: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 (</a:t>
                      </a:r>
                      <a:r>
                        <a:rPr lang="sr-Latn-RS" sz="1800" b="1" spc="-10" dirty="0" err="1">
                          <a:latin typeface="Arial"/>
                          <a:cs typeface="Arial"/>
                        </a:rPr>
                        <a:t>kratkodelujući</a:t>
                      </a: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)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spc="-10" dirty="0">
                          <a:latin typeface="Arial"/>
                          <a:cs typeface="Arial"/>
                        </a:rPr>
                        <a:t>Kokain </a:t>
                      </a:r>
                      <a:r>
                        <a:rPr sz="1800" b="1" spc="-10" dirty="0" err="1">
                          <a:latin typeface="Arial"/>
                          <a:cs typeface="Arial"/>
                        </a:rPr>
                        <a:t>Кокаин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sr-Latn-RS" sz="1800" b="1" dirty="0">
                          <a:latin typeface="Arial"/>
                          <a:cs typeface="Arial"/>
                        </a:rPr>
                        <a:t>Heroin (morfin)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 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spc="-10" dirty="0" err="1">
                          <a:latin typeface="Arial"/>
                          <a:cs typeface="Arial"/>
                        </a:rPr>
                        <a:t>Metadon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 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dirty="0">
                          <a:latin typeface="Arial"/>
                          <a:cs typeface="Arial"/>
                        </a:rPr>
                        <a:t>Marihuana (jednokratno)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 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sr-Latn-RS" sz="1800" b="1" dirty="0">
                          <a:latin typeface="Arial"/>
                          <a:cs typeface="Arial"/>
                        </a:rPr>
                        <a:t>Marihuana (dugotrajno)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dana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sr-Latn-RS" sz="1800" b="1" dirty="0" err="1">
                          <a:latin typeface="Arial"/>
                          <a:cs typeface="Arial"/>
                        </a:rPr>
                        <a:t>Feniciklidin</a:t>
                      </a:r>
                      <a:r>
                        <a:rPr lang="sr-Latn-RS" sz="1800" b="1" dirty="0">
                          <a:latin typeface="Arial"/>
                          <a:cs typeface="Arial"/>
                        </a:rPr>
                        <a:t> (RSR)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sr-Latn-RS" sz="1800" b="1" spc="-25" dirty="0">
                          <a:latin typeface="Arial"/>
                          <a:cs typeface="Arial"/>
                        </a:rPr>
                        <a:t>dan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0026" y="52577"/>
            <a:ext cx="822960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Razlozi zbog kojih mladi</a:t>
            </a:r>
            <a:r>
              <a:rPr lang="sr-Cyrl-RS" sz="32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2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zloupotrebljavaju alkohol i druge </a:t>
            </a:r>
            <a:r>
              <a:rPr lang="sr-Latn-RS" sz="3200" b="1" spc="-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psihoaktivne</a:t>
            </a:r>
            <a:r>
              <a:rPr lang="sr-Latn-RS" sz="32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supstance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9600" y="1467708"/>
            <a:ext cx="8229600" cy="446917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Pritisak vršnjaka;</a:t>
            </a:r>
          </a:p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Neznanje i nedostatak socijalnih veština: </a:t>
            </a: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rezilijentnost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(otpornost) </a:t>
            </a:r>
            <a:r>
              <a:rPr lang="sr-Latn-R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REĆI UVEK „NE“, 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postavljanje ciljeva, informisano 	donošenje odluka, samopouzdanje, samopoštovanje, </a:t>
            </a: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samoefikasnost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metode učenja, </a:t>
            </a: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asertivnost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Neznanje</a:t>
            </a:r>
            <a:r>
              <a:rPr lang="sr-Latn-R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r-Latn-R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nezrelost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r-Latn-RS" sz="2400" b="1" dirty="0">
                <a:solidFill>
                  <a:srgbClr val="E21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neiskustvo</a:t>
            </a:r>
            <a:r>
              <a:rPr lang="sr-Latn-RS" sz="2400" b="1" dirty="0">
                <a:solidFill>
                  <a:srgbClr val="B91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nesposobnost i nemotivisanost 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sagledaju kratkoročne i dugoročne posledice svog ponašanja;</a:t>
            </a:r>
          </a:p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Zabluda da mogu da reše sve probleme, uključujući i one koji nastaju zbog upotrebe PAS;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8404" y="82296"/>
            <a:ext cx="2732531" cy="1676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4991664"/>
            <a:ext cx="2820923" cy="17906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304800"/>
            <a:ext cx="8839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Lečenje zavisnosti od alkohola i droga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594" y="1371600"/>
            <a:ext cx="8531606" cy="35003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ts val="2375"/>
              </a:lnSpc>
              <a:spcBef>
                <a:spcPts val="95"/>
              </a:spcBef>
              <a:buFont typeface="+mj-lt"/>
              <a:buAutoNum type="arabicPeriod"/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Hitna medicinska pomoć (</a:t>
            </a:r>
            <a:r>
              <a:rPr lang="sr-Latn-R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) – u slučaju predoziranja tj. sumnje</a:t>
            </a: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       na ugroženost vitalnih životnih funkcija (disanje, rad srca, svest...)</a:t>
            </a: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2.     Izabrani lekar u domu zdravlja (DZ);</a:t>
            </a: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3.     Lekar, specijalista psihijatrije u DZ;</a:t>
            </a: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4.     KC Vojvodine – Klinika za psihijatriju (&gt;18g);</a:t>
            </a:r>
          </a:p>
          <a:p>
            <a:pPr marL="469900" indent="-457200">
              <a:lnSpc>
                <a:spcPts val="2375"/>
              </a:lnSpc>
              <a:spcBef>
                <a:spcPts val="95"/>
              </a:spcBef>
              <a:buAutoNum type="arabicPeriod" startAt="5"/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Za decu i mlade do 18 godina: Institut za zdravstvenu zaštitu dece i</a:t>
            </a: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      omladine Vojvodine; KCV-Klinika za psihijatriju;</a:t>
            </a: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6.    Dom zdravlja i KC Vojvodine: drop-in centar, tj.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Metadonski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      centar; težnja pomeranja ka PZZ;</a:t>
            </a:r>
          </a:p>
          <a:p>
            <a:pPr marL="469900" indent="-457200">
              <a:lnSpc>
                <a:spcPts val="2375"/>
              </a:lnSpc>
              <a:spcBef>
                <a:spcPts val="95"/>
              </a:spcBef>
              <a:buAutoNum type="arabicPeriod" startAt="7"/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Programi rehabilitacije i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resocijalizacije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(nezavisni rehabilitacioni centri</a:t>
            </a:r>
          </a:p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621665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      ili pri konfesijama).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43" y="5029200"/>
            <a:ext cx="2054031" cy="17770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7704" y="4876800"/>
            <a:ext cx="2114296" cy="1951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BED0F-20C2-4636-A947-165D0255E605}"/>
              </a:ext>
            </a:extLst>
          </p:cNvPr>
          <p:cNvSpPr txBox="1"/>
          <p:nvPr/>
        </p:nvSpPr>
        <p:spPr>
          <a:xfrm>
            <a:off x="2077374" y="5486400"/>
            <a:ext cx="8000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U NOVOM SADU, PROSEČNA DUŽINA ZAVISNOSTI PRE JAVLJANJA NA</a:t>
            </a:r>
          </a:p>
          <a:p>
            <a:r>
              <a:rPr lang="sr-Latn-RS" dirty="0">
                <a:solidFill>
                  <a:srgbClr val="FF0000"/>
                </a:solidFill>
              </a:rPr>
              <a:t>                                     LEČENJE JE </a:t>
            </a:r>
            <a:r>
              <a:rPr lang="sr-Latn-RS" sz="3000" b="1" spc="-1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sr-Latn-RS"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r-Latn-RS" dirty="0">
                <a:solidFill>
                  <a:srgbClr val="FF0000"/>
                </a:solidFill>
              </a:rPr>
              <a:t>GODINA!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252247"/>
            <a:ext cx="9144000" cy="55717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51942"/>
            <a:ext cx="11201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l">
              <a:lnSpc>
                <a:spcPct val="100000"/>
              </a:lnSpc>
              <a:spcBef>
                <a:spcPts val="100"/>
              </a:spcBef>
            </a:pPr>
            <a:r>
              <a:rPr lang="sr-Latn-RS" sz="3200" b="1" dirty="0">
                <a:solidFill>
                  <a:srgbClr val="FF0000"/>
                </a:solidFill>
                <a:latin typeface="Arial"/>
                <a:cs typeface="Arial"/>
              </a:rPr>
              <a:t>Koristite i decu naučite da koriste recenzirane sadržaje za informisanje o posledicama upotrebe alkoholnih pića</a:t>
            </a:r>
            <a:endParaRPr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066798"/>
            <a:ext cx="4113276" cy="57911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3011" y="1066799"/>
            <a:ext cx="4094988" cy="5791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6B514-BEDB-4D48-BB52-821CED298C81}"/>
              </a:ext>
            </a:extLst>
          </p:cNvPr>
          <p:cNvSpPr txBox="1"/>
          <p:nvPr/>
        </p:nvSpPr>
        <p:spPr>
          <a:xfrm>
            <a:off x="152400" y="76200"/>
            <a:ext cx="119634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Elektronska zdravstveno-promotivna sredstva – podmetači za podelu na mestima za zabavu i večernje izlaske mladih</a:t>
            </a:r>
          </a:p>
          <a:p>
            <a:endParaRPr lang="sr-Latn-R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" y="22412"/>
            <a:ext cx="9220200" cy="6683188"/>
            <a:chOff x="1524000" y="0"/>
            <a:chExt cx="9220200" cy="668318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2542032"/>
              <a:ext cx="4267200" cy="4141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0"/>
              <a:ext cx="4975859" cy="480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4572000" cy="31836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40" y="3236517"/>
            <a:ext cx="4292600" cy="35502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8200" y="1063944"/>
            <a:ext cx="5030215" cy="5544467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CILJNA GRUPA: 13-18 godina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REŽIJA: Maja </a:t>
            </a:r>
            <a:r>
              <a:rPr lang="sr-Latn-RS" sz="1800" dirty="0" err="1">
                <a:latin typeface="Arial"/>
                <a:cs typeface="Arial"/>
              </a:rPr>
              <a:t>Grgić</a:t>
            </a:r>
            <a:r>
              <a:rPr lang="sr-Latn-RS" sz="1800" dirty="0">
                <a:latin typeface="Arial"/>
                <a:cs typeface="Arial"/>
              </a:rPr>
              <a:t> PRODUCENT: Goran </a:t>
            </a:r>
            <a:r>
              <a:rPr lang="sr-Latn-RS" sz="1800" dirty="0" err="1">
                <a:latin typeface="Arial"/>
                <a:cs typeface="Arial"/>
              </a:rPr>
              <a:t>Duković</a:t>
            </a:r>
            <a:r>
              <a:rPr lang="sr-Latn-RS" sz="1800" dirty="0">
                <a:latin typeface="Arial"/>
                <a:cs typeface="Arial"/>
              </a:rPr>
              <a:t> SCENARIO: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 err="1">
                <a:latin typeface="Arial"/>
                <a:cs typeface="Arial"/>
              </a:rPr>
              <a:t>Doc</a:t>
            </a:r>
            <a:r>
              <a:rPr lang="sr-Latn-RS" sz="1800" dirty="0">
                <a:latin typeface="Arial"/>
                <a:cs typeface="Arial"/>
              </a:rPr>
              <a:t>. dr Snežana </a:t>
            </a:r>
            <a:r>
              <a:rPr lang="sr-Latn-RS" sz="1800" dirty="0" err="1">
                <a:latin typeface="Arial"/>
                <a:cs typeface="Arial"/>
              </a:rPr>
              <a:t>Ukropina</a:t>
            </a:r>
            <a:r>
              <a:rPr lang="sr-Latn-RS" sz="1800" dirty="0">
                <a:latin typeface="Arial"/>
                <a:cs typeface="Arial"/>
              </a:rPr>
              <a:t> Prof. dr Aleksandra </a:t>
            </a:r>
            <a:r>
              <a:rPr lang="sr-Latn-RS" sz="1800" dirty="0" err="1">
                <a:latin typeface="Arial"/>
                <a:cs typeface="Arial"/>
              </a:rPr>
              <a:t>Dickov</a:t>
            </a:r>
            <a:r>
              <a:rPr lang="sr-Latn-RS" sz="1800" dirty="0">
                <a:latin typeface="Arial"/>
                <a:cs typeface="Arial"/>
              </a:rPr>
              <a:t> Prof. dr Nikola Vučković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Prof. dr Mikloš Biro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UČESNICI: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Dr Milena </a:t>
            </a:r>
            <a:r>
              <a:rPr lang="sr-Latn-RS" sz="1800" dirty="0" err="1">
                <a:latin typeface="Arial"/>
                <a:cs typeface="Arial"/>
              </a:rPr>
              <a:t>Kišdobranski</a:t>
            </a:r>
            <a:r>
              <a:rPr lang="sr-Latn-RS" sz="1800" dirty="0">
                <a:latin typeface="Arial"/>
                <a:cs typeface="Arial"/>
              </a:rPr>
              <a:t> Mr Maja </a:t>
            </a:r>
            <a:r>
              <a:rPr lang="sr-Latn-RS" sz="1800" dirty="0" err="1">
                <a:latin typeface="Arial"/>
                <a:cs typeface="Arial"/>
              </a:rPr>
              <a:t>Petakov</a:t>
            </a:r>
            <a:r>
              <a:rPr lang="sr-Latn-RS" sz="1800" dirty="0">
                <a:latin typeface="Arial"/>
                <a:cs typeface="Arial"/>
              </a:rPr>
              <a:t> </a:t>
            </a:r>
            <a:r>
              <a:rPr lang="sr-Latn-RS" sz="1800" dirty="0" err="1">
                <a:latin typeface="Arial"/>
                <a:cs typeface="Arial"/>
              </a:rPr>
              <a:t>Vucelja</a:t>
            </a: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Dr Slađana Martinović Mitrović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SPORTISTI: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Ivana </a:t>
            </a:r>
            <a:r>
              <a:rPr lang="sr-Latn-RS" sz="1800" dirty="0" err="1">
                <a:latin typeface="Arial"/>
                <a:cs typeface="Arial"/>
              </a:rPr>
              <a:t>Španović</a:t>
            </a:r>
            <a:r>
              <a:rPr lang="sr-Latn-RS" sz="1800" dirty="0">
                <a:latin typeface="Arial"/>
                <a:cs typeface="Arial"/>
              </a:rPr>
              <a:t> Nađa </a:t>
            </a:r>
            <a:r>
              <a:rPr lang="sr-Latn-RS" sz="1800" dirty="0" err="1">
                <a:latin typeface="Arial"/>
                <a:cs typeface="Arial"/>
              </a:rPr>
              <a:t>Higl</a:t>
            </a: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Vladimir Grbić itd.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sr-Latn-RS" sz="1800" dirty="0">
                <a:latin typeface="Arial"/>
                <a:cs typeface="Arial"/>
              </a:rPr>
              <a:t>Akreditovana obuka pri ZZUOV; Obučeno 200 nastavnika, profesora, psihologa, pedagoga;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739" y="108661"/>
            <a:ext cx="50302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Cyrl-RS" sz="2800" b="1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sr-Latn-RS" sz="2800" b="1" dirty="0">
                <a:solidFill>
                  <a:srgbClr val="FF0000"/>
                </a:solidFill>
                <a:latin typeface="Arial"/>
                <a:cs typeface="Arial"/>
              </a:rPr>
              <a:t>Edukativni film</a:t>
            </a:r>
            <a:br>
              <a:rPr lang="sr-Latn-RS" sz="28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sr-Latn-RS" sz="2800" b="1" dirty="0">
                <a:solidFill>
                  <a:srgbClr val="FF0000"/>
                </a:solidFill>
                <a:latin typeface="Arial"/>
                <a:cs typeface="Arial"/>
              </a:rPr>
              <a:t>„Supstancu na distancu“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7620"/>
            <a:ext cx="9144000" cy="5721350"/>
            <a:chOff x="1524000" y="7620"/>
            <a:chExt cx="9144000" cy="5721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33400"/>
              <a:ext cx="9144000" cy="51953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6260" y="7620"/>
              <a:ext cx="2785110" cy="78714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22" rIns="0" bIns="0" rtlCol="0">
            <a:spAutoFit/>
          </a:bodyPr>
          <a:lstStyle/>
          <a:p>
            <a:pPr marL="4265295">
              <a:lnSpc>
                <a:spcPct val="100000"/>
              </a:lnSpc>
              <a:spcBef>
                <a:spcPts val="95"/>
              </a:spcBef>
            </a:pPr>
            <a:r>
              <a:rPr sz="2800" b="0" spc="-35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www.izjzv.org.rs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5000" y="5658610"/>
            <a:ext cx="8305800" cy="11993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34797"/>
            <a:ext cx="10720425" cy="677442"/>
          </a:xfrm>
          <a:prstGeom prst="rect">
            <a:avLst/>
          </a:prstGeom>
        </p:spPr>
        <p:txBody>
          <a:bodyPr vert="horz" wrap="square" lIns="0" tIns="183210" rIns="0" bIns="0" rtlCol="0">
            <a:spAutoFit/>
          </a:bodyPr>
          <a:lstStyle/>
          <a:p>
            <a:pPr marL="697230">
              <a:lnSpc>
                <a:spcPct val="100000"/>
              </a:lnSpc>
              <a:spcBef>
                <a:spcPts val="105"/>
              </a:spcBef>
            </a:pPr>
            <a:r>
              <a:rPr lang="sr-Latn-RS" sz="3200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Poruke za kraj...</a:t>
            </a:r>
            <a:endParaRPr sz="3200" b="1" spc="-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914400"/>
            <a:ext cx="10286999" cy="438645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297180" indent="-2292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Razmislite o ličnom, roditeljskom, primeru 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upotrebi PAS... Da li je vredno ustrajavati u negativnim obrascima?</a:t>
            </a:r>
          </a:p>
          <a:p>
            <a:pPr marL="241300" marR="297180" indent="-2292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Razmislite o primeru koji vaši prijatelji i rođaci pružaju</a:t>
            </a:r>
          </a:p>
          <a:p>
            <a:pPr marL="12065" marR="297180">
              <a:lnSpc>
                <a:spcPts val="2500"/>
              </a:lnSpc>
              <a:spcBef>
                <a:spcPts val="705"/>
              </a:spcBef>
              <a:tabLst>
                <a:tab pos="241300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vašoj deci o upotrebi PAS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1300" marR="297180" indent="-2292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Razmislite da li imate predrasude 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koje su (“Nema raspoloženja bez....”; “Treba sve probati u životu”; “Uzimanje po malo ne škodi”; “Svako može da se kontroliše”; “Telo će nam dati znak pre nego što nastane problem”; “Svi piju, puše...” “I moja baba je...pa je živela...” </a:t>
            </a:r>
            <a:r>
              <a:rPr lang="sr-Latn-R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41300" marR="297180" indent="-2292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Promenite loše navike koje znate da vam narušavaju zdravlje a mogu uticati i na decu.</a:t>
            </a:r>
          </a:p>
          <a:p>
            <a:pPr marL="241300" marR="297180" indent="-2292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Utičite na bliske ljude da promene nezdrave obrasce ponašanja i pomozite im, bez osuđivanja.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flipH="1">
            <a:off x="1600200" y="283209"/>
            <a:ext cx="4191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KORISNI LINKOVI</a:t>
            </a:r>
            <a:r>
              <a:rPr lang="sr-Cyrl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5394" y="1378077"/>
            <a:ext cx="8138159" cy="4875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latin typeface="Arial"/>
                <a:cs typeface="Arial"/>
              </a:rPr>
              <a:t>Link za prezentacije namenjene roditeljima: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solidFill>
                  <a:srgbClr val="0070C0"/>
                </a:solidFill>
                <a:latin typeface="Arial"/>
                <a:cs typeface="Arial"/>
                <a:hlinkClick r:id="rId2"/>
              </a:rPr>
              <a:t>http://izjzv.org.rs/app/prev_PAS_u_skolama/RODITELJI/</a:t>
            </a:r>
            <a:endParaRPr lang="sr-Latn-RS"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latin typeface="Arial"/>
                <a:cs typeface="Arial"/>
              </a:rPr>
              <a:t>Link za web-stranicu namenjenu učenicima o prevenciji PAS: </a:t>
            </a:r>
            <a:r>
              <a:rPr lang="sr-Latn-RS" sz="1800" dirty="0">
                <a:solidFill>
                  <a:srgbClr val="0070C0"/>
                </a:solidFill>
                <a:latin typeface="Arial"/>
                <a:cs typeface="Arial"/>
                <a:hlinkClick r:id="rId3"/>
              </a:rPr>
              <a:t>http://www.izjzv.org.rs/app/pas_nisu_za_nas/</a:t>
            </a:r>
            <a:endParaRPr lang="sr-Latn-RS"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latin typeface="Arial"/>
                <a:cs typeface="Arial"/>
              </a:rPr>
              <a:t>Link za film "Supstancu na distancu" namenjenog učenicima: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solidFill>
                  <a:srgbClr val="0070C0"/>
                </a:solidFill>
                <a:latin typeface="Arial"/>
                <a:cs typeface="Arial"/>
                <a:hlinkClick r:id="rId4"/>
              </a:rPr>
              <a:t>https://www.youtube.com/watch?v=Tdhd2eit1ys</a:t>
            </a:r>
            <a:endParaRPr lang="sr-Latn-RS"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latin typeface="Arial"/>
                <a:cs typeface="Arial"/>
              </a:rPr>
              <a:t>Link za interaktivnu web-stranicu "Ni 1, ni 2 a nikako 5", namenjenu prev. </a:t>
            </a:r>
            <a:r>
              <a:rPr lang="sr-Latn-RS" sz="1800" dirty="0" err="1">
                <a:latin typeface="Arial"/>
                <a:cs typeface="Arial"/>
              </a:rPr>
              <a:t>visokoriz</a:t>
            </a:r>
            <a:r>
              <a:rPr lang="sr-Latn-RS" sz="1800" dirty="0">
                <a:latin typeface="Arial"/>
                <a:cs typeface="Arial"/>
              </a:rPr>
              <a:t>. upotrebe alkohola među mladima: </a:t>
            </a:r>
            <a:r>
              <a:rPr lang="sr-Latn-RS" sz="1800" dirty="0">
                <a:solidFill>
                  <a:srgbClr val="0070C0"/>
                </a:solidFill>
                <a:latin typeface="Arial"/>
                <a:cs typeface="Arial"/>
                <a:hlinkClick r:id="rId5"/>
              </a:rPr>
              <a:t>http://izjzv.org.rs/app/ni1ni2anikako5/</a:t>
            </a:r>
            <a:endParaRPr lang="sr-Latn-RS"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latin typeface="Arial"/>
                <a:cs typeface="Arial"/>
              </a:rPr>
              <a:t>Link za zdravstveno-</a:t>
            </a:r>
            <a:r>
              <a:rPr lang="sr-Latn-RS" sz="1800" dirty="0" err="1">
                <a:latin typeface="Arial"/>
                <a:cs typeface="Arial"/>
              </a:rPr>
              <a:t>vapitna</a:t>
            </a:r>
            <a:r>
              <a:rPr lang="sr-Latn-RS" sz="1800" dirty="0">
                <a:latin typeface="Arial"/>
                <a:cs typeface="Arial"/>
              </a:rPr>
              <a:t> i edukativna sredstva Instituta za javno zdravlje </a:t>
            </a:r>
            <a:r>
              <a:rPr lang="sr-Latn-RS" sz="1800" dirty="0">
                <a:solidFill>
                  <a:schemeClr val="tx1"/>
                </a:solidFill>
                <a:latin typeface="Arial"/>
                <a:cs typeface="Arial"/>
              </a:rPr>
              <a:t>Vojvodine: </a:t>
            </a:r>
            <a:r>
              <a:rPr lang="sr-Latn-RS" sz="1800" dirty="0">
                <a:solidFill>
                  <a:srgbClr val="0070C0"/>
                </a:solidFill>
                <a:latin typeface="Arial"/>
                <a:cs typeface="Arial"/>
                <a:hlinkClick r:id="rId6"/>
              </a:rPr>
              <a:t>http://izjzv.org.rs/?lng=lat&amp;cir=0&amp;link=4-78</a:t>
            </a:r>
            <a:endParaRPr lang="sr-Latn-RS"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latin typeface="Arial"/>
                <a:cs typeface="Arial"/>
              </a:rPr>
              <a:t>Teme / Prevencija bolesti zavisnosti / Brošura za roditelje o </a:t>
            </a:r>
            <a:r>
              <a:rPr lang="sr-Latn-RS" sz="1800" dirty="0" err="1">
                <a:latin typeface="Arial"/>
                <a:cs typeface="Arial"/>
              </a:rPr>
              <a:t>prev.bol.zav</a:t>
            </a:r>
            <a:r>
              <a:rPr lang="sr-Latn-RS" sz="18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4005"/>
            <a:ext cx="9753600" cy="67589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flipH="1">
            <a:off x="3657599" y="675908"/>
            <a:ext cx="51053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Cyrl-RS" sz="2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Latn-RS" sz="2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Vam na pažnji!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396" y="466913"/>
            <a:ext cx="2775204" cy="86106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 flipH="1">
            <a:off x="304800" y="4042194"/>
            <a:ext cx="109728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l">
              <a:lnSpc>
                <a:spcPct val="100000"/>
              </a:lnSpc>
              <a:spcBef>
                <a:spcPts val="100"/>
              </a:spcBef>
            </a:pPr>
            <a:r>
              <a:rPr lang="sr-Latn-RS" sz="1800" dirty="0">
                <a:solidFill>
                  <a:srgbClr val="FF0000"/>
                </a:solidFill>
                <a:latin typeface="Arial"/>
                <a:cs typeface="Arial"/>
              </a:rPr>
              <a:t>Institut za javno zdravlje Vojvodine Centar za promociju zdravlja Adresa: </a:t>
            </a:r>
            <a:r>
              <a:rPr lang="sr-Latn-RS" sz="1800" dirty="0" err="1">
                <a:solidFill>
                  <a:srgbClr val="FF0000"/>
                </a:solidFill>
                <a:latin typeface="Arial"/>
                <a:cs typeface="Arial"/>
              </a:rPr>
              <a:t>Futoška</a:t>
            </a:r>
            <a:r>
              <a:rPr lang="sr-Latn-RS" sz="1800" dirty="0">
                <a:solidFill>
                  <a:srgbClr val="FF0000"/>
                </a:solidFill>
                <a:latin typeface="Arial"/>
                <a:cs typeface="Arial"/>
              </a:rPr>
              <a:t> 121 / IV </a:t>
            </a:r>
            <a:r>
              <a:rPr lang="sr-Latn-RS" sz="1800" dirty="0" err="1">
                <a:solidFill>
                  <a:srgbClr val="FF0000"/>
                </a:solidFill>
                <a:latin typeface="Arial"/>
                <a:cs typeface="Arial"/>
              </a:rPr>
              <a:t>spratE</a:t>
            </a:r>
            <a:r>
              <a:rPr lang="sr-Latn-RS" sz="1800" dirty="0">
                <a:solidFill>
                  <a:srgbClr val="FF0000"/>
                </a:solidFill>
                <a:latin typeface="Arial"/>
                <a:cs typeface="Arial"/>
              </a:rPr>
              <a:t>-mail: </a:t>
            </a:r>
            <a:r>
              <a:rPr lang="sr-Latn-R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promocijazdravlja@izjzv.org.rs</a:t>
            </a:r>
            <a:r>
              <a:rPr lang="sr-Latn-RS" sz="1800" spc="-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sr-Latn-RS" sz="1800" spc="-10" dirty="0">
                <a:solidFill>
                  <a:srgbClr val="FF0000"/>
                </a:solidFill>
                <a:latin typeface="Arial"/>
                <a:cs typeface="Arial"/>
                <a:hlinkClick r:id="rId4"/>
              </a:rPr>
              <a:t>snezana.ukropina@izjzv.org.rs</a:t>
            </a:r>
            <a:r>
              <a:rPr lang="sr-Cyrl-RS" dirty="0">
                <a:latin typeface="Arial"/>
                <a:cs typeface="Arial"/>
              </a:rPr>
              <a:t>       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  <a:hlinkClick r:id="rId5"/>
              </a:rPr>
              <a:t>www.izjzv.org.rs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57599" y="1219200"/>
            <a:ext cx="4572000" cy="2140004"/>
            <a:chOff x="3700271" y="1752600"/>
            <a:chExt cx="4572000" cy="288798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0271" y="1752600"/>
              <a:ext cx="4572000" cy="28879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89320" y="2591394"/>
              <a:ext cx="823594" cy="451484"/>
            </a:xfrm>
            <a:custGeom>
              <a:avLst/>
              <a:gdLst/>
              <a:ahLst/>
              <a:cxnLst/>
              <a:rect l="l" t="t" r="r" b="b"/>
              <a:pathLst>
                <a:path w="823595" h="451485">
                  <a:moveTo>
                    <a:pt x="2256" y="135803"/>
                  </a:moveTo>
                  <a:lnTo>
                    <a:pt x="32731" y="79833"/>
                  </a:lnTo>
                  <a:lnTo>
                    <a:pt x="92974" y="37577"/>
                  </a:lnTo>
                  <a:lnTo>
                    <a:pt x="132500" y="22045"/>
                  </a:lnTo>
                  <a:lnTo>
                    <a:pt x="177360" y="10484"/>
                  </a:lnTo>
                  <a:lnTo>
                    <a:pt x="226849" y="3075"/>
                  </a:lnTo>
                  <a:lnTo>
                    <a:pt x="280265" y="0"/>
                  </a:lnTo>
                  <a:lnTo>
                    <a:pt x="336905" y="1438"/>
                  </a:lnTo>
                  <a:lnTo>
                    <a:pt x="396065" y="7572"/>
                  </a:lnTo>
                  <a:lnTo>
                    <a:pt x="457043" y="18582"/>
                  </a:lnTo>
                  <a:lnTo>
                    <a:pt x="517037" y="34114"/>
                  </a:lnTo>
                  <a:lnTo>
                    <a:pt x="573339" y="53317"/>
                  </a:lnTo>
                  <a:lnTo>
                    <a:pt x="625385" y="75732"/>
                  </a:lnTo>
                  <a:lnTo>
                    <a:pt x="672613" y="100899"/>
                  </a:lnTo>
                  <a:lnTo>
                    <a:pt x="714459" y="128358"/>
                  </a:lnTo>
                  <a:lnTo>
                    <a:pt x="750363" y="157650"/>
                  </a:lnTo>
                  <a:lnTo>
                    <a:pt x="779759" y="188315"/>
                  </a:lnTo>
                  <a:lnTo>
                    <a:pt x="802087" y="219893"/>
                  </a:lnTo>
                  <a:lnTo>
                    <a:pt x="823282" y="283949"/>
                  </a:lnTo>
                  <a:lnTo>
                    <a:pt x="821025" y="315508"/>
                  </a:lnTo>
                  <a:lnTo>
                    <a:pt x="790551" y="371478"/>
                  </a:lnTo>
                  <a:lnTo>
                    <a:pt x="730308" y="413728"/>
                  </a:lnTo>
                  <a:lnTo>
                    <a:pt x="690782" y="429255"/>
                  </a:lnTo>
                  <a:lnTo>
                    <a:pt x="645922" y="440807"/>
                  </a:lnTo>
                  <a:lnTo>
                    <a:pt x="596433" y="448203"/>
                  </a:lnTo>
                  <a:lnTo>
                    <a:pt x="543017" y="451263"/>
                  </a:lnTo>
                  <a:lnTo>
                    <a:pt x="486377" y="449803"/>
                  </a:lnTo>
                  <a:lnTo>
                    <a:pt x="427217" y="443644"/>
                  </a:lnTo>
                  <a:lnTo>
                    <a:pt x="366238" y="432602"/>
                  </a:lnTo>
                  <a:lnTo>
                    <a:pt x="306244" y="417073"/>
                  </a:lnTo>
                  <a:lnTo>
                    <a:pt x="249943" y="397878"/>
                  </a:lnTo>
                  <a:lnTo>
                    <a:pt x="197897" y="375475"/>
                  </a:lnTo>
                  <a:lnTo>
                    <a:pt x="150669" y="350323"/>
                  </a:lnTo>
                  <a:lnTo>
                    <a:pt x="108823" y="322881"/>
                  </a:lnTo>
                  <a:lnTo>
                    <a:pt x="72919" y="293606"/>
                  </a:lnTo>
                  <a:lnTo>
                    <a:pt x="43523" y="262958"/>
                  </a:lnTo>
                  <a:lnTo>
                    <a:pt x="21195" y="231395"/>
                  </a:lnTo>
                  <a:lnTo>
                    <a:pt x="0" y="167359"/>
                  </a:lnTo>
                  <a:lnTo>
                    <a:pt x="2256" y="13580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7CFE25DE-5953-47A6-9DB3-0A3BE9967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98"/>
            <a:ext cx="2133600" cy="16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F9334C-6771-4568-929E-6A6081FAB9B7}"/>
              </a:ext>
            </a:extLst>
          </p:cNvPr>
          <p:cNvSpPr txBox="1"/>
          <p:nvPr/>
        </p:nvSpPr>
        <p:spPr>
          <a:xfrm flipH="1">
            <a:off x="762000" y="5562600"/>
            <a:ext cx="10287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r-Cyrl-R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r-Cyrl-R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600" b="1" dirty="0"/>
              <a:t>Programski zadatak Posebnog programa u oblasti javnog zdravlja za APV u 2022. godini: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600" b="1" dirty="0"/>
              <a:t>Unapređenje zdravstvene pismenosti populacije – „Znanjem do zdravih izbora“</a:t>
            </a:r>
            <a:endParaRPr lang="sr-RS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B8A34-6302-4AA1-A14C-6DB41F28B92D}"/>
              </a:ext>
            </a:extLst>
          </p:cNvPr>
          <p:cNvSpPr txBox="1"/>
          <p:nvPr/>
        </p:nvSpPr>
        <p:spPr>
          <a:xfrm>
            <a:off x="3810000" y="53340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endParaRPr lang="en-US" sz="1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400" y="129616"/>
            <a:ext cx="10210800" cy="18639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Razlozi zbog kojih mladi zloupotrebljavaju alkohol i druge </a:t>
            </a:r>
            <a:r>
              <a:rPr lang="sr-Latn-R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psihoaktivne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supstance (nastavak)</a:t>
            </a:r>
            <a:br>
              <a:rPr lang="sr-Cyrl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968" y="1186637"/>
            <a:ext cx="10135235" cy="355315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endParaRPr lang="sr-Cyrl-R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veruju da postoje rizici 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i opasnosti povezani sa upotrebom 	PAS (stvaranje zavisnosti, teški neželjeni efekti, gubitak 	kontrole...);</a:t>
            </a:r>
          </a:p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Lažni </a:t>
            </a:r>
            <a:r>
              <a:rPr lang="sr-Latn-R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osećaj</a:t>
            </a:r>
            <a:r>
              <a:rPr lang="sr-Latn-R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sigurnosti, </a:t>
            </a:r>
            <a:r>
              <a:rPr lang="sr-Latn-R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neranjivosti</a:t>
            </a:r>
            <a:r>
              <a:rPr lang="sr-Latn-R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i besmrtnosti;</a:t>
            </a:r>
          </a:p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Emocionalni poremećaji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, depresija, </a:t>
            </a:r>
            <a:r>
              <a:rPr lang="sr-Latn-RS" sz="2600" dirty="0" err="1">
                <a:latin typeface="Arial" panose="020B0604020202020204" pitchFamily="34" charset="0"/>
                <a:cs typeface="Arial" panose="020B0604020202020204" pitchFamily="34" charset="0"/>
              </a:rPr>
              <a:t>hiperkinetski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poremećaj 	(ADHD)...	sa kojima se adolescenti nose upotrebljavajući PAS;</a:t>
            </a:r>
          </a:p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Poremećaji ponašanja 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itd.</a:t>
            </a:r>
          </a:p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386" y="4264152"/>
            <a:ext cx="3857518" cy="20361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820" y="4040123"/>
            <a:ext cx="2904744" cy="28178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55854"/>
            <a:ext cx="11734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OBRASCI </a:t>
            </a:r>
            <a:r>
              <a:rPr lang="sr-Latn-R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UZIMANjA</a:t>
            </a: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ALKOHOLA I DR. „PAS“ KOD MLADIH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0800" y="865378"/>
            <a:ext cx="8915400" cy="26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Cyrl-RS" sz="2400" dirty="0">
                <a:latin typeface="Arial"/>
                <a:cs typeface="Arial"/>
              </a:rPr>
              <a:t>-</a:t>
            </a:r>
            <a:r>
              <a:rPr lang="sr-Latn-RS" sz="2400" dirty="0">
                <a:latin typeface="Arial"/>
                <a:cs typeface="Arial"/>
              </a:rPr>
              <a:t>Početni motivi su različiti i zavise od uzrasta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Cyrl-RS" sz="2400" dirty="0">
                <a:latin typeface="Arial"/>
                <a:cs typeface="Arial"/>
              </a:rPr>
              <a:t>-</a:t>
            </a:r>
            <a:r>
              <a:rPr lang="sr-Latn-RS" sz="2400" dirty="0">
                <a:latin typeface="Arial"/>
                <a:cs typeface="Arial"/>
              </a:rPr>
              <a:t>Često takmičarski („ko će više, ko će jače“) – OPASNO PO ŽIVOT!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Cyrl-RS" sz="2400" dirty="0">
                <a:latin typeface="Arial"/>
                <a:cs typeface="Arial"/>
              </a:rPr>
              <a:t>-</a:t>
            </a:r>
            <a:r>
              <a:rPr lang="sr-Latn-RS" sz="2400" dirty="0">
                <a:latin typeface="Arial"/>
                <a:cs typeface="Arial"/>
              </a:rPr>
              <a:t>Neretko imitiraju obrasce sa interneta.                                              </a:t>
            </a:r>
            <a:r>
              <a:rPr lang="sr-Cyrl-RS" sz="2400" dirty="0">
                <a:latin typeface="Arial"/>
                <a:cs typeface="Arial"/>
              </a:rPr>
              <a:t>                                 </a:t>
            </a:r>
            <a:r>
              <a:rPr lang="sr-Latn-RS" sz="2400" b="1" dirty="0">
                <a:solidFill>
                  <a:srgbClr val="FF0000"/>
                </a:solidFill>
                <a:latin typeface="Arial"/>
                <a:cs typeface="Arial"/>
              </a:rPr>
              <a:t>OBRASCI </a:t>
            </a:r>
            <a:r>
              <a:rPr lang="sr-Latn-RS" sz="2400" b="1" dirty="0" err="1">
                <a:solidFill>
                  <a:srgbClr val="FF0000"/>
                </a:solidFill>
                <a:latin typeface="Arial"/>
                <a:cs typeface="Arial"/>
              </a:rPr>
              <a:t>PONAŠANjA</a:t>
            </a:r>
            <a:r>
              <a:rPr lang="sr-Latn-RS" sz="2400" b="1" dirty="0">
                <a:solidFill>
                  <a:srgbClr val="FF0000"/>
                </a:solidFill>
                <a:latin typeface="Arial"/>
                <a:cs typeface="Arial"/>
              </a:rPr>
              <a:t> KOJI UKAZUJU DA MLADI MOŽDA KORISTE ALKOHOL I DR.</a:t>
            </a:r>
            <a:r>
              <a:rPr lang="sr-Cyrl-RS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r-Latn-RS" sz="2400" b="1" dirty="0">
                <a:solidFill>
                  <a:srgbClr val="FF0000"/>
                </a:solidFill>
                <a:latin typeface="Arial"/>
                <a:cs typeface="Arial"/>
              </a:rPr>
              <a:t>„PAS“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b="1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305" y="4453191"/>
            <a:ext cx="3854096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spc="-10" dirty="0">
                <a:solidFill>
                  <a:srgbClr val="CC0066"/>
                </a:solidFill>
                <a:latin typeface="Arial"/>
                <a:cs typeface="Arial"/>
              </a:rPr>
              <a:t>       Preterano buntovništvo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r-Latn-RS" b="1" spc="-10" dirty="0">
              <a:solidFill>
                <a:srgbClr val="CC0066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sr-Latn-RS" sz="1800" b="1" spc="-10" dirty="0">
                <a:solidFill>
                  <a:srgbClr val="FF0000"/>
                </a:solidFill>
                <a:latin typeface="Arial"/>
                <a:cs typeface="Arial"/>
              </a:rPr>
              <a:t>      Izbegavanje obaveza</a:t>
            </a:r>
            <a:endParaRPr lang="ru-RU" sz="18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b="1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4494" y="4904994"/>
            <a:ext cx="9179306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0">
              <a:lnSpc>
                <a:spcPts val="1835"/>
              </a:lnSpc>
              <a:spcBef>
                <a:spcPts val="100"/>
              </a:spcBef>
            </a:pPr>
            <a:r>
              <a:rPr lang="sr-Latn-RS" sz="1800" b="1" spc="-10" dirty="0">
                <a:latin typeface="Arial"/>
                <a:cs typeface="Arial"/>
              </a:rPr>
              <a:t>                </a:t>
            </a:r>
          </a:p>
          <a:p>
            <a:pPr marL="3213100">
              <a:lnSpc>
                <a:spcPts val="1835"/>
              </a:lnSpc>
              <a:spcBef>
                <a:spcPts val="100"/>
              </a:spcBef>
            </a:pPr>
            <a:r>
              <a:rPr lang="sr-Latn-RS" b="1" spc="-10" dirty="0">
                <a:latin typeface="Arial"/>
                <a:cs typeface="Arial"/>
              </a:rPr>
              <a:t>                       </a:t>
            </a:r>
            <a:r>
              <a:rPr lang="sr-Latn-RS" sz="1800" b="1" spc="-10" dirty="0">
                <a:latin typeface="Arial"/>
                <a:cs typeface="Arial"/>
              </a:rPr>
              <a:t>Izbegavanj</a:t>
            </a:r>
            <a:r>
              <a:rPr lang="sr-Latn-RS" b="1" spc="-10" dirty="0">
                <a:latin typeface="Arial"/>
                <a:cs typeface="Arial"/>
              </a:rPr>
              <a:t>e boravka u kući</a:t>
            </a:r>
          </a:p>
          <a:p>
            <a:pPr marL="3213100">
              <a:lnSpc>
                <a:spcPts val="1835"/>
              </a:lnSpc>
              <a:spcBef>
                <a:spcPts val="100"/>
              </a:spcBef>
            </a:pPr>
            <a:endParaRPr lang="sr-Latn-RS" b="1" spc="-1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0200" y="5667247"/>
            <a:ext cx="1371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spc="-10" dirty="0">
                <a:solidFill>
                  <a:srgbClr val="0000CC"/>
                </a:solidFill>
                <a:latin typeface="Arial"/>
                <a:cs typeface="Arial"/>
              </a:rPr>
              <a:t>Laganje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7600" y="5743447"/>
            <a:ext cx="15506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spc="-10" dirty="0">
                <a:solidFill>
                  <a:srgbClr val="33CC33"/>
                </a:solidFill>
                <a:latin typeface="Arial"/>
                <a:cs typeface="Arial"/>
              </a:rPr>
              <a:t>Nasilje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5375" y="5452973"/>
            <a:ext cx="3910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r-Latn-RS" sz="1800" b="1" dirty="0">
                <a:solidFill>
                  <a:srgbClr val="D50092"/>
                </a:solidFill>
                <a:latin typeface="Arial"/>
                <a:cs typeface="Arial"/>
              </a:rPr>
              <a:t>Bežanje iz škole ili zavlačenje po </a:t>
            </a:r>
            <a:r>
              <a:rPr lang="sr-Latn-RS" sz="1800" b="1" dirty="0" err="1">
                <a:solidFill>
                  <a:srgbClr val="D50092"/>
                </a:solidFill>
                <a:latin typeface="Arial"/>
                <a:cs typeface="Arial"/>
              </a:rPr>
              <a:t>skrivitim</a:t>
            </a:r>
            <a:r>
              <a:rPr lang="sr-Latn-RS" sz="1800" b="1" dirty="0">
                <a:solidFill>
                  <a:srgbClr val="D50092"/>
                </a:solidFill>
                <a:latin typeface="Arial"/>
                <a:cs typeface="Arial"/>
              </a:rPr>
              <a:t> mestima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41975" y="6364325"/>
            <a:ext cx="19494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dirty="0">
                <a:solidFill>
                  <a:srgbClr val="0000FF"/>
                </a:solidFill>
                <a:latin typeface="Arial"/>
                <a:cs typeface="Arial"/>
              </a:rPr>
              <a:t>Promena društva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1594" y="6288125"/>
            <a:ext cx="3114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spc="-25" dirty="0">
                <a:solidFill>
                  <a:srgbClr val="FF3300"/>
                </a:solidFill>
                <a:latin typeface="Arial"/>
                <a:cs typeface="Arial"/>
              </a:rPr>
              <a:t>Nova simpatija koristi PAS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91400" y="3098890"/>
            <a:ext cx="4419599" cy="1223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algn="ctr">
              <a:lnSpc>
                <a:spcPct val="100000"/>
              </a:lnSpc>
              <a:spcBef>
                <a:spcPts val="100"/>
              </a:spcBef>
            </a:pPr>
            <a:r>
              <a:rPr lang="sr-Latn-RS" b="1" spc="-10" dirty="0">
                <a:latin typeface="Arial"/>
                <a:cs typeface="Arial"/>
              </a:rPr>
              <a:t>Iznošenje pozitivnih stavova o</a:t>
            </a:r>
          </a:p>
          <a:p>
            <a:pPr marL="119380" algn="ctr">
              <a:lnSpc>
                <a:spcPct val="100000"/>
              </a:lnSpc>
            </a:pPr>
            <a:r>
              <a:rPr lang="sr-Latn-RS" b="1" spc="-10" dirty="0">
                <a:latin typeface="Arial"/>
                <a:cs typeface="Arial"/>
              </a:rPr>
              <a:t>„PAS“</a:t>
            </a: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lang="sr-Latn-RS" b="1" spc="-20" dirty="0">
                <a:solidFill>
                  <a:srgbClr val="9900CC"/>
                </a:solidFill>
                <a:latin typeface="Arial"/>
                <a:cs typeface="Arial"/>
              </a:rPr>
              <a:t>Unošenje duvana, alkohola i </a:t>
            </a:r>
            <a:r>
              <a:rPr lang="sr-Latn-RS" b="1" spc="-20" dirty="0" err="1">
                <a:solidFill>
                  <a:srgbClr val="9900CC"/>
                </a:solidFill>
                <a:latin typeface="Arial"/>
                <a:cs typeface="Arial"/>
              </a:rPr>
              <a:t>energ</a:t>
            </a:r>
            <a:r>
              <a:rPr lang="sr-Latn-RS" b="1" spc="-20" dirty="0">
                <a:solidFill>
                  <a:srgbClr val="9900CC"/>
                </a:solidFill>
                <a:latin typeface="Arial"/>
                <a:cs typeface="Arial"/>
              </a:rPr>
              <a:t>. pića u školu i kuću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93553" y="6211925"/>
            <a:ext cx="23364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lang="sr-Latn-RS" sz="1800" b="1" dirty="0">
                <a:latin typeface="Arial"/>
                <a:cs typeface="Arial"/>
              </a:rPr>
              <a:t>Nov drug/drugarica koristi PAS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77000" y="4547125"/>
            <a:ext cx="44195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spc="-10" dirty="0">
                <a:solidFill>
                  <a:srgbClr val="00CC00"/>
                </a:solidFill>
                <a:latin typeface="Arial"/>
                <a:cs typeface="Arial"/>
              </a:rPr>
              <a:t>Nepoštovanje dogovora i ograničenja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29844-4ABD-42DA-B81D-DB2C5144078A}"/>
              </a:ext>
            </a:extLst>
          </p:cNvPr>
          <p:cNvSpPr txBox="1"/>
          <p:nvPr/>
        </p:nvSpPr>
        <p:spPr>
          <a:xfrm>
            <a:off x="2174494" y="2852753"/>
            <a:ext cx="31595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Cyrl-RS" dirty="0"/>
          </a:p>
          <a:p>
            <a:endParaRPr lang="sr-Latn-RS" sz="1600" b="1" dirty="0"/>
          </a:p>
          <a:p>
            <a:r>
              <a:rPr lang="sr-Latn-RS" sz="1400" b="1" dirty="0"/>
              <a:t>PROMENE RUTINA U:</a:t>
            </a:r>
          </a:p>
          <a:p>
            <a:r>
              <a:rPr lang="sr-Latn-RS" sz="1400" b="1" dirty="0"/>
              <a:t>PORODICI</a:t>
            </a:r>
          </a:p>
          <a:p>
            <a:r>
              <a:rPr lang="sr-Latn-RS" sz="1400" b="1" dirty="0"/>
              <a:t>ŠKOLI</a:t>
            </a:r>
          </a:p>
          <a:p>
            <a:r>
              <a:rPr lang="sr-Latn-RS" sz="1400" b="1" dirty="0"/>
              <a:t>ŠIREM </a:t>
            </a:r>
            <a:r>
              <a:rPr lang="sr-Latn-RS" sz="1400" b="1" dirty="0" err="1"/>
              <a:t>OKRUŽENjU</a:t>
            </a:r>
            <a:endParaRPr lang="sr-Latn-R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996" y="274065"/>
            <a:ext cx="8176259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Faktori koji u roditeljskoj ulozi utiču da deca češće zloupotrebljavaju alkohol i dr. „PAS“: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1" y="1252691"/>
            <a:ext cx="8176259" cy="48391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endParaRPr lang="sr-Latn-RS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Lični primer u ponašanju </a:t>
            </a: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stav prema PAS;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Nedovoljno prisustvo 1 ili oba roditelja;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Samohrani roditelj ili razvod braka;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Niži stepen obrazovanja (češće majke);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Nedovoljno normativne edukacije (nedostatak razgovora 	ili pogrešno prenošenje činjenica zbog neznanja 	roditelja);</a:t>
            </a:r>
          </a:p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029" algn="l"/>
              </a:tabLst>
            </a:pP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Nedovoljna organizacija i nedostatak nadzora nad 	načinom provođenja slobodnog vremena deteta (ili 	pogrešan nadzor);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8719" y="999744"/>
            <a:ext cx="3048000" cy="20299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36" y="171703"/>
            <a:ext cx="8906764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sr-Latn-RS" sz="3200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Faktori koji u roditeljskoj ulozi utiču da deca češće zloupotrebljavaju alkohol i dr. PAS:</a:t>
            </a:r>
            <a:br>
              <a:rPr lang="sr-Latn-RS" sz="3200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2268" y="1580388"/>
            <a:ext cx="3179064" cy="2487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FBD7D-A6AA-43E2-975C-BB20A4B575FF}"/>
              </a:ext>
            </a:extLst>
          </p:cNvPr>
          <p:cNvSpPr txBox="1"/>
          <p:nvPr/>
        </p:nvSpPr>
        <p:spPr>
          <a:xfrm>
            <a:off x="457200" y="1580388"/>
            <a:ext cx="8686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Roditelj je u ličnoj razvojnoj fazi koja 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limitira sve resurse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tzv.</a:t>
            </a:r>
            <a:r>
              <a:rPr 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“sendvič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generacija“ </a:t>
            </a:r>
            <a:endParaRPr lang="sr-Cyrl-R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-istovremena briga o ostarelim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roditeljima i 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deci+ veća odgovornost (na poslu, ako ga 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ima, prema svom zdravlju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Neoslanjanje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na socijalne mreže podrške 	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(“ne znam da tražim pomoć”);</a:t>
            </a:r>
          </a:p>
          <a:p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Nekorišćenje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službi podrške (psiholog, 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izabrani lekar...) ili samo u urgentnim 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situacijama itd.</a:t>
            </a:r>
          </a:p>
          <a:p>
            <a:endParaRPr lang="sr-Cyrl-RS" sz="2400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                                                  </a:t>
            </a:r>
            <a:r>
              <a:rPr lang="sr-Latn-RS" b="1" dirty="0">
                <a:solidFill>
                  <a:srgbClr val="FF0000"/>
                </a:solidFill>
              </a:rPr>
              <a:t>ČESTO NEMA NIKAKVIH PRAVILA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8011" y="0"/>
            <a:ext cx="5999988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706" y="338150"/>
            <a:ext cx="342582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r-Latn-RS" sz="3200" b="1" spc="-10" dirty="0">
                <a:solidFill>
                  <a:srgbClr val="FF0000"/>
                </a:solidFill>
                <a:latin typeface="Arial"/>
                <a:cs typeface="Arial"/>
              </a:rPr>
              <a:t>Nema bezbedne količine</a:t>
            </a:r>
            <a:br>
              <a:rPr lang="sr-Latn-RS" sz="3200" b="1" spc="-1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sr-Latn-RS" sz="3200" b="1" spc="-10" dirty="0">
                <a:solidFill>
                  <a:srgbClr val="FF0000"/>
                </a:solidFill>
                <a:latin typeface="Arial"/>
                <a:cs typeface="Arial"/>
              </a:rPr>
              <a:t>korišćenja alkohola.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8403" y="5831840"/>
            <a:ext cx="4572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spc="-10" dirty="0">
                <a:solidFill>
                  <a:srgbClr val="003300"/>
                </a:solidFill>
                <a:latin typeface="Arial"/>
                <a:cs typeface="Arial"/>
              </a:rPr>
              <a:t>... ALI NE ČEŠĆE OD 2 PUTA </a:t>
            </a:r>
            <a:r>
              <a:rPr lang="sr-Latn-RS" sz="1800" spc="-10" dirty="0" err="1">
                <a:solidFill>
                  <a:srgbClr val="003300"/>
                </a:solidFill>
                <a:latin typeface="Arial"/>
                <a:cs typeface="Arial"/>
              </a:rPr>
              <a:t>NEDELjNO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253" y="5056758"/>
            <a:ext cx="28841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B30A2-1B16-466E-BB41-C70AC3AA46D6}"/>
              </a:ext>
            </a:extLst>
          </p:cNvPr>
          <p:cNvSpPr txBox="1"/>
          <p:nvPr/>
        </p:nvSpPr>
        <p:spPr>
          <a:xfrm>
            <a:off x="609600" y="4114800"/>
            <a:ext cx="28841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Jedinice alkoholnih pića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(standardno posluženje):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0,3 dl žestokog pića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- 0,3-0,5 l piva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1-1,5 dl vina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~0,3 l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alkopopsa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D9BEC-1D6B-415F-819D-F0F425C7B245}"/>
              </a:ext>
            </a:extLst>
          </p:cNvPr>
          <p:cNvSpPr txBox="1"/>
          <p:nvPr/>
        </p:nvSpPr>
        <p:spPr>
          <a:xfrm>
            <a:off x="5251118" y="2377025"/>
            <a:ext cx="47310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Najviša dozvoljena granica dnevne potrošnje čistog alkohola za zdrave muškarce</a:t>
            </a:r>
          </a:p>
          <a:p>
            <a:r>
              <a:rPr lang="sr-Latn-RS" dirty="0"/>
              <a:t>je niža od 40 grama</a:t>
            </a:r>
          </a:p>
          <a:p>
            <a:r>
              <a:rPr lang="sr-Latn-RS" dirty="0"/>
              <a:t>(2 jedinice alkoholnog pića), a za zdrave žene niža od 20 grama (1 jedinica alkoholnog pića).</a:t>
            </a:r>
          </a:p>
          <a:p>
            <a:endParaRPr lang="sr-Latn-R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4800600" cy="906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91787" y="1277111"/>
            <a:ext cx="9058275" cy="5217795"/>
            <a:chOff x="1391787" y="1277111"/>
            <a:chExt cx="9058275" cy="52177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787" y="1586147"/>
              <a:ext cx="5999612" cy="49082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62600" y="1277124"/>
              <a:ext cx="4887595" cy="728980"/>
            </a:xfrm>
            <a:custGeom>
              <a:avLst/>
              <a:gdLst/>
              <a:ahLst/>
              <a:cxnLst/>
              <a:rect l="l" t="t" r="r" b="b"/>
              <a:pathLst>
                <a:path w="4887595" h="728980">
                  <a:moveTo>
                    <a:pt x="4887468" y="0"/>
                  </a:moveTo>
                  <a:lnTo>
                    <a:pt x="1001268" y="0"/>
                  </a:lnTo>
                  <a:lnTo>
                    <a:pt x="1001268" y="118859"/>
                  </a:lnTo>
                  <a:lnTo>
                    <a:pt x="0" y="118859"/>
                  </a:lnTo>
                  <a:lnTo>
                    <a:pt x="0" y="728459"/>
                  </a:lnTo>
                  <a:lnTo>
                    <a:pt x="2133600" y="728459"/>
                  </a:lnTo>
                  <a:lnTo>
                    <a:pt x="2133600" y="408419"/>
                  </a:lnTo>
                  <a:lnTo>
                    <a:pt x="4887468" y="408419"/>
                  </a:lnTo>
                  <a:lnTo>
                    <a:pt x="4887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127" rIns="0" bIns="0" rtlCol="0">
            <a:spAutoFit/>
          </a:bodyPr>
          <a:lstStyle/>
          <a:p>
            <a:pPr marL="6627495">
              <a:lnSpc>
                <a:spcPct val="100000"/>
              </a:lnSpc>
              <a:spcBef>
                <a:spcPts val="110"/>
              </a:spcBef>
            </a:pPr>
            <a:r>
              <a:rPr sz="4000" b="0" spc="-60" dirty="0">
                <a:solidFill>
                  <a:srgbClr val="0000CC"/>
                </a:solidFill>
                <a:latin typeface="Tahoma"/>
                <a:cs typeface="Tahoma"/>
              </a:rPr>
              <a:t>МКБ(</a:t>
            </a:r>
            <a:r>
              <a:rPr sz="4200" b="0" i="1" spc="-60" dirty="0">
                <a:solidFill>
                  <a:srgbClr val="0000CC"/>
                </a:solidFill>
                <a:latin typeface="Tahoma"/>
                <a:cs typeface="Tahoma"/>
              </a:rPr>
              <a:t>ICD</a:t>
            </a:r>
            <a:r>
              <a:rPr sz="4000" b="0" spc="-60" dirty="0">
                <a:solidFill>
                  <a:srgbClr val="0000CC"/>
                </a:solidFill>
                <a:latin typeface="Tahoma"/>
                <a:cs typeface="Tahoma"/>
              </a:rPr>
              <a:t>)-</a:t>
            </a:r>
            <a:r>
              <a:rPr sz="4000" b="0" spc="-25" dirty="0">
                <a:solidFill>
                  <a:srgbClr val="0000CC"/>
                </a:solidFill>
                <a:latin typeface="Tahoma"/>
                <a:cs typeface="Tahoma"/>
              </a:rPr>
              <a:t>10</a:t>
            </a:r>
            <a:endParaRPr sz="40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86761" y="3950208"/>
            <a:ext cx="4280535" cy="1856739"/>
            <a:chOff x="2286761" y="3950208"/>
            <a:chExt cx="4280535" cy="1856739"/>
          </a:xfrm>
        </p:grpSpPr>
        <p:sp>
          <p:nvSpPr>
            <p:cNvPr id="9" name="object 9"/>
            <p:cNvSpPr/>
            <p:nvPr/>
          </p:nvSpPr>
          <p:spPr>
            <a:xfrm>
              <a:off x="4420361" y="3963162"/>
              <a:ext cx="2133600" cy="1447800"/>
            </a:xfrm>
            <a:custGeom>
              <a:avLst/>
              <a:gdLst/>
              <a:ahLst/>
              <a:cxnLst/>
              <a:rect l="l" t="t" r="r" b="b"/>
              <a:pathLst>
                <a:path w="2133600" h="1447800">
                  <a:moveTo>
                    <a:pt x="0" y="1447800"/>
                  </a:moveTo>
                  <a:lnTo>
                    <a:pt x="2133599" y="1447800"/>
                  </a:lnTo>
                  <a:lnTo>
                    <a:pt x="2133599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761" y="5791962"/>
              <a:ext cx="4114800" cy="0"/>
            </a:xfrm>
            <a:custGeom>
              <a:avLst/>
              <a:gdLst/>
              <a:ahLst/>
              <a:cxnLst/>
              <a:rect l="l" t="t" r="r" b="b"/>
              <a:pathLst>
                <a:path w="4114800">
                  <a:moveTo>
                    <a:pt x="0" y="0"/>
                  </a:moveTo>
                  <a:lnTo>
                    <a:pt x="4114800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06C634-B2E4-40FE-A5E8-60BF2E8121DA}"/>
              </a:ext>
            </a:extLst>
          </p:cNvPr>
          <p:cNvSpPr txBox="1"/>
          <p:nvPr/>
        </p:nvSpPr>
        <p:spPr>
          <a:xfrm>
            <a:off x="6629400" y="1447039"/>
            <a:ext cx="54102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F10.0 Akutno trovanje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F10.1 Zloupotreba F10.2 Sindrom zavisnosti F10.3 Apstinencijalni sindrom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F10.4 Apstinencijalni sindrom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delirijumom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F10.5 Psihotički poremećaj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F10.6 Sindrom gubitka pamćenja F10.7 Psihotički poremećaji -</a:t>
            </a:r>
          </a:p>
          <a:p>
            <a:r>
              <a:rPr lang="sr-Latn-R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rezidualni</a:t>
            </a:r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sa kasnim početkom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F10.8 Drugi duševni poremećaji i poremećaji ponašanja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F10.9 Duševni poremećaji</a:t>
            </a:r>
          </a:p>
          <a:p>
            <a:r>
              <a:rPr lang="sr-Latn-R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poremećaji ponašanja, neoznačeni</a:t>
            </a:r>
            <a:endParaRPr lang="sr-Cyrl-RS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17" y="101295"/>
            <a:ext cx="11485880" cy="452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5910">
              <a:lnSpc>
                <a:spcPct val="100000"/>
              </a:lnSpc>
              <a:spcBef>
                <a:spcPts val="100"/>
              </a:spcBef>
            </a:pPr>
            <a:endParaRPr lang="sr-Cyrl-RS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295910">
              <a:lnSpc>
                <a:spcPct val="100000"/>
              </a:lnSpc>
              <a:spcBef>
                <a:spcPts val="100"/>
              </a:spcBef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Po metodi RAPS4 </a:t>
            </a:r>
            <a:r>
              <a:rPr lang="sr-Latn-RS" sz="2400" dirty="0">
                <a:latin typeface="Arial"/>
                <a:cs typeface="Arial"/>
              </a:rPr>
              <a:t>(</a:t>
            </a:r>
            <a:r>
              <a:rPr lang="sr-Latn-RS" sz="2400" dirty="0" err="1">
                <a:latin typeface="Arial"/>
                <a:cs typeface="Arial"/>
              </a:rPr>
              <a:t>Cherpitel</a:t>
            </a:r>
            <a:r>
              <a:rPr lang="sr-Latn-RS" sz="2400" dirty="0">
                <a:latin typeface="Arial"/>
                <a:cs typeface="Arial"/>
              </a:rPr>
              <a:t>, 2000, </a:t>
            </a:r>
            <a:r>
              <a:rPr lang="sr-Latn-RS" sz="2400" dirty="0" err="1">
                <a:latin typeface="Arial"/>
                <a:cs typeface="Arial"/>
              </a:rPr>
              <a:t>Cherpitel</a:t>
            </a:r>
            <a:r>
              <a:rPr lang="sr-Latn-RS" sz="2400" dirty="0">
                <a:latin typeface="Arial"/>
                <a:cs typeface="Arial"/>
              </a:rPr>
              <a:t> et </a:t>
            </a:r>
            <a:r>
              <a:rPr lang="sr-Latn-RS" sz="2400" dirty="0" err="1">
                <a:latin typeface="Arial"/>
                <a:cs typeface="Arial"/>
              </a:rPr>
              <a:t>al</a:t>
            </a:r>
            <a:r>
              <a:rPr lang="sr-Latn-RS" sz="2400" dirty="0">
                <a:latin typeface="Arial"/>
                <a:cs typeface="Arial"/>
              </a:rPr>
              <a:t>, 2005), </a:t>
            </a: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pozitivan odgovor na bilo koje od 4 navedena pitanja (koja se odnose na ponašanje u prethodnih 12 meseci) ukazuje na štetno pijenje koje ugrožava zdravlje</a:t>
            </a:r>
            <a:r>
              <a:rPr lang="sr-Latn-RS" sz="2400" dirty="0">
                <a:latin typeface="Arial"/>
                <a:cs typeface="Arial"/>
              </a:rPr>
              <a:t>, dobrobit, a samim tim i učinak na poslu i kada su u pitanju društveni kontakti i odnosi:</a:t>
            </a:r>
          </a:p>
          <a:p>
            <a:pPr marL="12700" marR="295910">
              <a:lnSpc>
                <a:spcPct val="100000"/>
              </a:lnSpc>
              <a:spcBef>
                <a:spcPts val="100"/>
              </a:spcBef>
            </a:pPr>
            <a:r>
              <a:rPr lang="sr-Latn-RS" sz="2400" dirty="0">
                <a:latin typeface="Arial"/>
                <a:cs typeface="Arial"/>
              </a:rPr>
              <a:t>Da li ste ikada imali osećaj krivice ili griže savesti nakon pijenja?</a:t>
            </a:r>
          </a:p>
          <a:p>
            <a:pPr marL="12700" marR="295910">
              <a:lnSpc>
                <a:spcPct val="100000"/>
              </a:lnSpc>
              <a:spcBef>
                <a:spcPts val="100"/>
              </a:spcBef>
            </a:pPr>
            <a:r>
              <a:rPr lang="sr-Latn-RS" sz="2400" dirty="0">
                <a:latin typeface="Arial"/>
                <a:cs typeface="Arial"/>
              </a:rPr>
              <a:t>Da li vam je prijatelj ili član porodice govorio o stvarima koje ste činili dok ste bili pod dejstvom alkohola, a kojih niste mogli da se setite?</a:t>
            </a:r>
          </a:p>
          <a:p>
            <a:pPr marL="12700" marR="295910">
              <a:lnSpc>
                <a:spcPct val="100000"/>
              </a:lnSpc>
              <a:spcBef>
                <a:spcPts val="100"/>
              </a:spcBef>
            </a:pPr>
            <a:r>
              <a:rPr lang="sr-Latn-RS" sz="2400" dirty="0">
                <a:latin typeface="Arial"/>
                <a:cs typeface="Arial"/>
              </a:rPr>
              <a:t>Da li ste bili u prilici da zbog pijenja ne ispunite ono što se od vas uobičajeno očekuje?</a:t>
            </a:r>
          </a:p>
          <a:p>
            <a:pPr marL="12700" marR="295910">
              <a:lnSpc>
                <a:spcPct val="100000"/>
              </a:lnSpc>
              <a:spcBef>
                <a:spcPts val="100"/>
              </a:spcBef>
            </a:pPr>
            <a:r>
              <a:rPr lang="sr-Latn-RS" sz="2400" dirty="0">
                <a:latin typeface="Arial"/>
                <a:cs typeface="Arial"/>
              </a:rPr>
              <a:t>Da li ponekad popijete alkoholno piće ujutru kada ustanete?</a:t>
            </a:r>
          </a:p>
          <a:p>
            <a:pPr marL="12700" marR="29591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0" y="4059885"/>
            <a:ext cx="3048000" cy="27123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7826" y="4221479"/>
            <a:ext cx="4069753" cy="2203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2506</Words>
  <Application>Microsoft Office PowerPoint</Application>
  <PresentationFormat>Widescreen</PresentationFormat>
  <Paragraphs>288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Tahoma</vt:lpstr>
      <vt:lpstr>Office Theme</vt:lpstr>
      <vt:lpstr>Prevencija zloupotrebe alkohola kod mladih.                            Šta roditelji/staratelji mogu da urade?</vt:lpstr>
      <vt:lpstr>Razlozi zbog kojih mladi zloupotrebljavaju alkohol i druge psihoaktivne supstance</vt:lpstr>
      <vt:lpstr>Razlozi zbog kojih mladi zloupotrebljavaju alkohol i druge psihoaktivne supstance (nastavak)  </vt:lpstr>
      <vt:lpstr>OBRASCI UZIMANjA ALKOHOLA I DR. „PAS“ KOD MLADIH</vt:lpstr>
      <vt:lpstr>Faktori koji u roditeljskoj ulozi utiču da deca češće zloupotrebljavaju alkohol i dr. „PAS“:</vt:lpstr>
      <vt:lpstr>Faktori koji u roditeljskoj ulozi utiču da deca češće zloupotrebljavaju alkohol i dr. PAS: </vt:lpstr>
      <vt:lpstr>Nema bezbedne količine korišćenja alkohola.</vt:lpstr>
      <vt:lpstr>МКБ(ICD)-10</vt:lpstr>
      <vt:lpstr>PowerPoint Presentation</vt:lpstr>
      <vt:lpstr>Šteta koja se pripisuje upotrebi alkoholnih pića</vt:lpstr>
      <vt:lpstr>PowerPoint Presentation</vt:lpstr>
      <vt:lpstr>Roditeljske strategije korisne u prevenciji štetne i visokorizične upotrebe alkohola i denormalizaciji  </vt:lpstr>
      <vt:lpstr>Roditeljske strategije korisne u prevenciji štetne i visokorizične upotrebe alkohola i denormalizaciji</vt:lpstr>
      <vt:lpstr>Roditeljske strategije korisne u prevenciji štetne i visokorizične upotrebe alkohola i denormalizaciji</vt:lpstr>
      <vt:lpstr>Roditeljske strategije korisne u prevenciji štetne i visokorizične upotrebe alkohola i denormalizaciji </vt:lpstr>
      <vt:lpstr>Roditeljske strategije korisne u prevenciji štetne i visokorizične upotrebe alkohola i denormalizaciji</vt:lpstr>
      <vt:lpstr>Roditeljske strategije korisne u prevenciji štetne i visokorizične upotrebe alkohola i denormalizaciji</vt:lpstr>
      <vt:lpstr>Ukoliko se roditelj odluči da testira urin deteta na prisustvo alkohola ili neke PAS:</vt:lpstr>
      <vt:lpstr>Urinski skrining testovi (testovi za brzo otkrivanje metabolita PAS u mokraći)</vt:lpstr>
      <vt:lpstr>Lečenje zavisnosti od alkohola i droga</vt:lpstr>
      <vt:lpstr>Koristite i decu naučite da koriste recenzirane sadržaje za informisanje o posledicama upotrebe alkoholnih pića</vt:lpstr>
      <vt:lpstr>PowerPoint Presentation</vt:lpstr>
      <vt:lpstr>PowerPoint Presentation</vt:lpstr>
      <vt:lpstr>  Edukativni film „Supstancu na distancu“</vt:lpstr>
      <vt:lpstr>www.izjzv.org.rs</vt:lpstr>
      <vt:lpstr>Poruke za kraj...</vt:lpstr>
      <vt:lpstr> KORISNI LINKOVI </vt:lpstr>
      <vt:lpstr>PowerPoint Presentation</vt:lpstr>
      <vt:lpstr>      Hvala Vam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Превенција злоупотребе алкохола  код младих.  Шта родитељи/старатељи могу да ураде?</dc:title>
  <dc:creator>Snežana Ukropina</dc:creator>
  <cp:lastModifiedBy>Korisnik</cp:lastModifiedBy>
  <cp:revision>51</cp:revision>
  <dcterms:created xsi:type="dcterms:W3CDTF">2024-01-18T11:42:57Z</dcterms:created>
  <dcterms:modified xsi:type="dcterms:W3CDTF">2024-01-25T10:39:57Z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2024-01-18T00:00:00Z</vt:filetime>
  </property>
  <property fmtid="{D5CDD505-2E9C-101B-9397-08002B2CF9AE}" pid="5" name="Producer">
    <vt:lpwstr>Microsoft® PowerPoint® 2016</vt:lpwstr>
  </property>
</Properties>
</file>